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6150C"/>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63" autoAdjust="0"/>
    <p:restoredTop sz="94722" autoAdjust="0"/>
  </p:normalViewPr>
  <p:slideViewPr>
    <p:cSldViewPr>
      <p:cViewPr varScale="1">
        <p:scale>
          <a:sx n="88" d="100"/>
          <a:sy n="88" d="100"/>
        </p:scale>
        <p:origin x="-1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985062-6CA9-4A0E-8644-8E64DD7E2739}" type="datetimeFigureOut">
              <a:rPr lang="en-GB" smtClean="0"/>
              <a:t>22/09/2012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D77749-1DE9-46A7-8637-EF50E94A2289}"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E51FDFA-B47B-4194-A880-627E45BC6048}" type="datetime1">
              <a:rPr lang="en-GB" smtClean="0"/>
              <a:t>22/09/2012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2B22F3-4D96-41C7-8973-72068B8D3AA7}"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15C1B4F-6A04-4745-B1E8-08129506AE2F}" type="datetime1">
              <a:rPr lang="en-GB" smtClean="0"/>
              <a:t>22/09/2012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2B22F3-4D96-41C7-8973-72068B8D3AA7}"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674CB89-AF54-4617-AB25-4DDC62300FD2}" type="datetime1">
              <a:rPr lang="en-GB" smtClean="0"/>
              <a:t>22/09/2012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2B22F3-4D96-41C7-8973-72068B8D3AA7}"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D9F1D1-F938-43BB-8BF0-3D54C2D8B7CE}" type="datetime1">
              <a:rPr lang="en-GB" smtClean="0"/>
              <a:t>22/09/2012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2B22F3-4D96-41C7-8973-72068B8D3AA7}"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12327A-C460-4416-A81C-943DA00C6231}" type="datetime1">
              <a:rPr lang="en-GB" smtClean="0"/>
              <a:t>22/09/2012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2B22F3-4D96-41C7-8973-72068B8D3AA7}"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FBA81D6-9726-4F32-A44E-AB115E0BBE30}" type="datetime1">
              <a:rPr lang="en-GB" smtClean="0"/>
              <a:t>22/09/2012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2B22F3-4D96-41C7-8973-72068B8D3AA7}"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7DEDF24-DC9A-4933-B4F3-2AD4D87C68A7}" type="datetime1">
              <a:rPr lang="en-GB" smtClean="0"/>
              <a:t>22/09/2012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22B22F3-4D96-41C7-8973-72068B8D3AA7}"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1B85D7D-C0A7-41DD-A879-A8C1FFE38D80}" type="datetime1">
              <a:rPr lang="en-GB" smtClean="0"/>
              <a:t>22/09/2012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22B22F3-4D96-41C7-8973-72068B8D3AA7}"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D485A-5206-4DB0-B149-98BDB9A26453}" type="datetime1">
              <a:rPr lang="en-GB" smtClean="0"/>
              <a:t>22/09/2012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22B22F3-4D96-41C7-8973-72068B8D3AA7}"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77C64B-2A07-48E0-A2D8-BBDC5D97B456}" type="datetime1">
              <a:rPr lang="en-GB" smtClean="0"/>
              <a:t>22/09/2012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2B22F3-4D96-41C7-8973-72068B8D3AA7}"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D48B01-4DE1-4B46-953A-E61F6663EF6D}" type="datetime1">
              <a:rPr lang="en-GB" smtClean="0"/>
              <a:t>22/09/2012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2B22F3-4D96-41C7-8973-72068B8D3AA7}"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FD5422-3BE1-4A9E-A941-554E7B18B094}" type="datetime1">
              <a:rPr lang="en-GB" smtClean="0"/>
              <a:t>22/09/2012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2B22F3-4D96-41C7-8973-72068B8D3AA7}"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uk.linkedin.com/in/astapravilonyte" TargetMode="External"/><Relationship Id="rId3" Type="http://schemas.openxmlformats.org/officeDocument/2006/relationships/image" Target="../media/image2.jpeg"/><Relationship Id="rId7"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twitter.com/" TargetMode="External"/><Relationship Id="rId5" Type="http://schemas.openxmlformats.org/officeDocument/2006/relationships/image" Target="../media/image3.png"/><Relationship Id="rId4" Type="http://schemas.openxmlformats.org/officeDocument/2006/relationships/hyperlink" Target="http://www.facebook.com/EcoTradeandInvestment" TargetMode="External"/><Relationship Id="rId9"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hyperlink" Target="http://uk.linkedin.com/in/astapravilonyte" TargetMode="External"/><Relationship Id="rId3" Type="http://schemas.openxmlformats.org/officeDocument/2006/relationships/image" Target="../media/image2.jpeg"/><Relationship Id="rId7" Type="http://schemas.openxmlformats.org/officeDocument/2006/relationships/image" Target="../media/image4.png"/><Relationship Id="rId2" Type="http://schemas.openxmlformats.org/officeDocument/2006/relationships/image" Target="../media/image6.jpeg"/><Relationship Id="rId1" Type="http://schemas.openxmlformats.org/officeDocument/2006/relationships/slideLayout" Target="../slideLayouts/slideLayout1.xml"/><Relationship Id="rId6" Type="http://schemas.openxmlformats.org/officeDocument/2006/relationships/hyperlink" Target="http://twitter.com/" TargetMode="External"/><Relationship Id="rId5" Type="http://schemas.openxmlformats.org/officeDocument/2006/relationships/image" Target="../media/image3.png"/><Relationship Id="rId4" Type="http://schemas.openxmlformats.org/officeDocument/2006/relationships/hyperlink" Target="http://www.facebook.com/EcoTradeandInvestment" TargetMode="External"/><Relationship Id="rId9"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hyperlink" Target="http://uk.linkedin.com/in/astapravilonyte" TargetMode="External"/><Relationship Id="rId3" Type="http://schemas.openxmlformats.org/officeDocument/2006/relationships/image" Target="../media/image2.jpeg"/><Relationship Id="rId7"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Layout" Target="../slideLayouts/slideLayout1.xml"/><Relationship Id="rId6" Type="http://schemas.openxmlformats.org/officeDocument/2006/relationships/hyperlink" Target="http://twitter.com/" TargetMode="External"/><Relationship Id="rId5" Type="http://schemas.openxmlformats.org/officeDocument/2006/relationships/image" Target="../media/image3.png"/><Relationship Id="rId4" Type="http://schemas.openxmlformats.org/officeDocument/2006/relationships/hyperlink" Target="http://www.facebook.com/EcoTradeandInvestment" TargetMode="External"/><Relationship Id="rId9"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www.ecotradeandinvestment.com/Research.html" TargetMode="External"/><Relationship Id="rId7" Type="http://schemas.openxmlformats.org/officeDocument/2006/relationships/hyperlink" Target="http://twitter.com/" TargetMode="External"/><Relationship Id="rId2" Type="http://schemas.openxmlformats.org/officeDocument/2006/relationships/image" Target="../media/image8.jpe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www.facebook.com/EcoTradeandInvestment" TargetMode="External"/><Relationship Id="rId10" Type="http://schemas.openxmlformats.org/officeDocument/2006/relationships/image" Target="../media/image5.png"/><Relationship Id="rId4" Type="http://schemas.openxmlformats.org/officeDocument/2006/relationships/image" Target="../media/image2.jpeg"/><Relationship Id="rId9" Type="http://schemas.openxmlformats.org/officeDocument/2006/relationships/hyperlink" Target="http://uk.linkedin.com/in/astapravilonyte"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uk.linkedin.com/in/astapravilonyte" TargetMode="External"/><Relationship Id="rId3" Type="http://schemas.openxmlformats.org/officeDocument/2006/relationships/image" Target="../media/image2.jpeg"/><Relationship Id="rId7" Type="http://schemas.openxmlformats.org/officeDocument/2006/relationships/image" Target="../media/image4.png"/><Relationship Id="rId2" Type="http://schemas.openxmlformats.org/officeDocument/2006/relationships/image" Target="../media/image9.jpeg"/><Relationship Id="rId1" Type="http://schemas.openxmlformats.org/officeDocument/2006/relationships/slideLayout" Target="../slideLayouts/slideLayout1.xml"/><Relationship Id="rId6" Type="http://schemas.openxmlformats.org/officeDocument/2006/relationships/hyperlink" Target="http://twitter.com/" TargetMode="External"/><Relationship Id="rId5" Type="http://schemas.openxmlformats.org/officeDocument/2006/relationships/image" Target="../media/image3.png"/><Relationship Id="rId4" Type="http://schemas.openxmlformats.org/officeDocument/2006/relationships/hyperlink" Target="http://www.facebook.com/EcoTradeandInvestment" TargetMode="External"/><Relationship Id="rId9" Type="http://schemas.openxmlformats.org/officeDocument/2006/relationships/image" Target="../media/image5.png"/></Relationships>
</file>

<file path=ppt/slides/_rels/slide6.xml.rels><?xml version="1.0" encoding="UTF-8" standalone="yes"?>
<Relationships xmlns="http://schemas.openxmlformats.org/package/2006/relationships"><Relationship Id="rId8" Type="http://schemas.openxmlformats.org/officeDocument/2006/relationships/hyperlink" Target="http://uk.linkedin.com/in/astapravilonyte" TargetMode="External"/><Relationship Id="rId3" Type="http://schemas.openxmlformats.org/officeDocument/2006/relationships/image" Target="../media/image2.jpeg"/><Relationship Id="rId7" Type="http://schemas.openxmlformats.org/officeDocument/2006/relationships/image" Target="../media/image4.png"/><Relationship Id="rId2" Type="http://schemas.openxmlformats.org/officeDocument/2006/relationships/image" Target="../media/image10.jpeg"/><Relationship Id="rId1" Type="http://schemas.openxmlformats.org/officeDocument/2006/relationships/slideLayout" Target="../slideLayouts/slideLayout1.xml"/><Relationship Id="rId6" Type="http://schemas.openxmlformats.org/officeDocument/2006/relationships/hyperlink" Target="http://twitter.com/" TargetMode="External"/><Relationship Id="rId5" Type="http://schemas.openxmlformats.org/officeDocument/2006/relationships/image" Target="../media/image3.png"/><Relationship Id="rId4" Type="http://schemas.openxmlformats.org/officeDocument/2006/relationships/hyperlink" Target="http://www.facebook.com/EcoTradeandInvestment" TargetMode="External"/><Relationship Id="rId9"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hyperlink" Target="http://uk.linkedin.com/in/astapravilonyte" TargetMode="External"/><Relationship Id="rId3" Type="http://schemas.openxmlformats.org/officeDocument/2006/relationships/image" Target="../media/image2.jpeg"/><Relationship Id="rId7" Type="http://schemas.openxmlformats.org/officeDocument/2006/relationships/image" Target="../media/image4.png"/><Relationship Id="rId2" Type="http://schemas.openxmlformats.org/officeDocument/2006/relationships/image" Target="../media/image11.jpeg"/><Relationship Id="rId1" Type="http://schemas.openxmlformats.org/officeDocument/2006/relationships/slideLayout" Target="../slideLayouts/slideLayout1.xml"/><Relationship Id="rId6" Type="http://schemas.openxmlformats.org/officeDocument/2006/relationships/hyperlink" Target="http://twitter.com/" TargetMode="External"/><Relationship Id="rId5" Type="http://schemas.openxmlformats.org/officeDocument/2006/relationships/image" Target="../media/image3.png"/><Relationship Id="rId4" Type="http://schemas.openxmlformats.org/officeDocument/2006/relationships/hyperlink" Target="http://www.facebook.com/EcoTradeandInvestment" TargetMode="External"/><Relationship Id="rId9" Type="http://schemas.openxmlformats.org/officeDocument/2006/relationships/image" Target="../media/image5.png"/></Relationships>
</file>

<file path=ppt/slides/_rels/slide8.xml.rels><?xml version="1.0" encoding="UTF-8" standalone="yes"?>
<Relationships xmlns="http://schemas.openxmlformats.org/package/2006/relationships"><Relationship Id="rId8" Type="http://schemas.openxmlformats.org/officeDocument/2006/relationships/hyperlink" Target="http://twitter.com/" TargetMode="External"/><Relationship Id="rId3" Type="http://schemas.openxmlformats.org/officeDocument/2006/relationships/hyperlink" Target="mailto:info@ecotradeandinvestment.com" TargetMode="External"/><Relationship Id="rId7" Type="http://schemas.openxmlformats.org/officeDocument/2006/relationships/image" Target="../media/image3.pn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hyperlink" Target="http://www.facebook.com/EcoTradeandInvestment" TargetMode="External"/><Relationship Id="rId11" Type="http://schemas.openxmlformats.org/officeDocument/2006/relationships/image" Target="../media/image5.png"/><Relationship Id="rId5" Type="http://schemas.openxmlformats.org/officeDocument/2006/relationships/image" Target="../media/image2.jpeg"/><Relationship Id="rId10" Type="http://schemas.openxmlformats.org/officeDocument/2006/relationships/hyperlink" Target="http://uk.linkedin.com/in/astapravilonyte" TargetMode="External"/><Relationship Id="rId4" Type="http://schemas.openxmlformats.org/officeDocument/2006/relationships/hyperlink" Target="http://www.ecotradeandinvestment.com/Guestbook.html" TargetMode="External"/><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1000" r="-1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656184"/>
          </a:xfrm>
          <a:solidFill>
            <a:schemeClr val="bg1"/>
          </a:solidFill>
        </p:spPr>
        <p:txBody>
          <a:bodyPr tIns="0" bIns="720000">
            <a:normAutofit fontScale="90000"/>
          </a:bodyPr>
          <a:lstStyle/>
          <a:p>
            <a:pPr algn="r"/>
            <a:r>
              <a:rPr lang="en-GB" sz="2000" i="1" dirty="0" smtClean="0">
                <a:solidFill>
                  <a:schemeClr val="bg1"/>
                </a:solidFill>
              </a:rPr>
              <a:t>                                                                               </a:t>
            </a:r>
            <a:br>
              <a:rPr lang="en-GB" sz="2000" i="1" dirty="0" smtClean="0">
                <a:solidFill>
                  <a:schemeClr val="bg1"/>
                </a:solidFill>
              </a:rPr>
            </a:br>
            <a:r>
              <a:rPr lang="en-GB" sz="2000" i="1" dirty="0">
                <a:solidFill>
                  <a:schemeClr val="bg1"/>
                </a:solidFill>
              </a:rPr>
              <a:t/>
            </a:r>
            <a:br>
              <a:rPr lang="en-GB" sz="2000" i="1" dirty="0">
                <a:solidFill>
                  <a:schemeClr val="bg1"/>
                </a:solidFill>
              </a:rPr>
            </a:br>
            <a:r>
              <a:rPr lang="en-GB" sz="2000" i="1" dirty="0" smtClean="0">
                <a:solidFill>
                  <a:schemeClr val="bg1"/>
                </a:solidFill>
              </a:rPr>
              <a:t/>
            </a:r>
            <a:br>
              <a:rPr lang="en-GB" sz="2000" i="1" dirty="0" smtClean="0">
                <a:solidFill>
                  <a:schemeClr val="bg1"/>
                </a:solidFill>
              </a:rPr>
            </a:br>
            <a:r>
              <a:rPr lang="en-GB" sz="2000" i="1" dirty="0">
                <a:solidFill>
                  <a:schemeClr val="bg2">
                    <a:lumMod val="10000"/>
                  </a:schemeClr>
                </a:solidFill>
              </a:rPr>
              <a:t> </a:t>
            </a:r>
            <a:r>
              <a:rPr lang="en-GB" sz="2000" i="1" dirty="0" smtClean="0">
                <a:solidFill>
                  <a:schemeClr val="bg2">
                    <a:lumMod val="10000"/>
                  </a:schemeClr>
                </a:solidFill>
              </a:rPr>
              <a:t>  </a:t>
            </a:r>
            <a:r>
              <a:rPr lang="en-GB" sz="1800" i="1" dirty="0" smtClean="0">
                <a:solidFill>
                  <a:schemeClr val="bg2">
                    <a:lumMod val="10000"/>
                  </a:schemeClr>
                </a:solidFill>
              </a:rPr>
              <a:t> </a:t>
            </a:r>
            <a:r>
              <a:rPr lang="en-GB" sz="2000" i="1" dirty="0" smtClean="0">
                <a:solidFill>
                  <a:schemeClr val="bg2">
                    <a:lumMod val="10000"/>
                  </a:schemeClr>
                </a:solidFill>
              </a:rPr>
              <a:t>www.ecotradeandinvestment.com</a:t>
            </a:r>
            <a:r>
              <a:rPr lang="en-GB" sz="2000" i="1" dirty="0" smtClean="0">
                <a:solidFill>
                  <a:schemeClr val="bg1"/>
                </a:solidFill>
              </a:rPr>
              <a:t/>
            </a:r>
            <a:br>
              <a:rPr lang="en-GB" sz="2000" i="1" dirty="0" smtClean="0">
                <a:solidFill>
                  <a:schemeClr val="bg1"/>
                </a:solidFill>
              </a:rPr>
            </a:br>
            <a:r>
              <a:rPr lang="en-GB" sz="1800" i="1" dirty="0" smtClean="0">
                <a:solidFill>
                  <a:schemeClr val="bg1"/>
                </a:solidFill>
              </a:rPr>
              <a:t/>
            </a:r>
            <a:br>
              <a:rPr lang="en-GB" sz="1800" i="1" dirty="0" smtClean="0">
                <a:solidFill>
                  <a:schemeClr val="bg1"/>
                </a:solidFill>
              </a:rPr>
            </a:br>
            <a:r>
              <a:rPr lang="en-GB" sz="1800" i="1" dirty="0" smtClean="0">
                <a:solidFill>
                  <a:schemeClr val="bg1"/>
                </a:solidFill>
              </a:rPr>
              <a:t>                                                                                        </a:t>
            </a:r>
            <a:r>
              <a:rPr lang="en-GB" sz="2000" i="1" dirty="0" smtClean="0">
                <a:solidFill>
                  <a:schemeClr val="bg1"/>
                </a:solidFill>
              </a:rPr>
              <a:t/>
            </a:r>
            <a:br>
              <a:rPr lang="en-GB" sz="2000" i="1" dirty="0" smtClean="0">
                <a:solidFill>
                  <a:schemeClr val="bg1"/>
                </a:solidFill>
              </a:rPr>
            </a:br>
            <a:r>
              <a:rPr lang="en-GB" sz="2000" i="1" dirty="0" smtClean="0">
                <a:solidFill>
                  <a:schemeClr val="bg1"/>
                </a:solidFill>
              </a:rPr>
              <a:t/>
            </a:r>
            <a:br>
              <a:rPr lang="en-GB" sz="2000" i="1" dirty="0" smtClean="0">
                <a:solidFill>
                  <a:schemeClr val="bg1"/>
                </a:solidFill>
              </a:rPr>
            </a:br>
            <a:endParaRPr lang="en-GB" sz="2000" dirty="0">
              <a:solidFill>
                <a:schemeClr val="bg1"/>
              </a:solidFill>
            </a:endParaRPr>
          </a:p>
        </p:txBody>
      </p:sp>
      <p:sp>
        <p:nvSpPr>
          <p:cNvPr id="3" name="Subtitle 2"/>
          <p:cNvSpPr>
            <a:spLocks noGrp="1"/>
          </p:cNvSpPr>
          <p:nvPr>
            <p:ph type="subTitle" idx="1"/>
          </p:nvPr>
        </p:nvSpPr>
        <p:spPr>
          <a:xfrm>
            <a:off x="0" y="4581128"/>
            <a:ext cx="9144000" cy="1080120"/>
          </a:xfrm>
          <a:gradFill flip="none" rotWithShape="1">
            <a:gsLst>
              <a:gs pos="0">
                <a:srgbClr val="FFEFD1">
                  <a:alpha val="30000"/>
                </a:srgbClr>
              </a:gs>
              <a:gs pos="100000">
                <a:srgbClr val="F0EBD5"/>
              </a:gs>
              <a:gs pos="100000">
                <a:srgbClr val="D1C39F"/>
              </a:gs>
            </a:gsLst>
            <a:lin ang="6000000" scaled="0"/>
            <a:tileRect/>
          </a:gradFill>
        </p:spPr>
        <p:txBody>
          <a:bodyPr anchor="ctr">
            <a:normAutofit/>
          </a:bodyPr>
          <a:lstStyle/>
          <a:p>
            <a:r>
              <a:rPr lang="en-GB" b="1" dirty="0" smtClean="0">
                <a:solidFill>
                  <a:schemeClr val="bg2">
                    <a:lumMod val="10000"/>
                  </a:schemeClr>
                </a:solidFill>
              </a:rPr>
              <a:t>LET’S MAKE HISTORY PLEASANT TO REMEMBER</a:t>
            </a:r>
            <a:endParaRPr lang="en-GB" b="1" dirty="0">
              <a:solidFill>
                <a:schemeClr val="bg2">
                  <a:lumMod val="10000"/>
                </a:schemeClr>
              </a:solidFill>
            </a:endParaRPr>
          </a:p>
        </p:txBody>
      </p:sp>
      <p:pic>
        <p:nvPicPr>
          <p:cNvPr id="1026" name="Picture 2" descr="C:\Users\Asta\Pictures\eco\eco logo 1.jpg"/>
          <p:cNvPicPr>
            <a:picLocks noChangeAspect="1" noChangeArrowheads="1"/>
          </p:cNvPicPr>
          <p:nvPr/>
        </p:nvPicPr>
        <p:blipFill>
          <a:blip r:embed="rId3" cstate="print"/>
          <a:srcRect/>
          <a:stretch>
            <a:fillRect/>
          </a:stretch>
        </p:blipFill>
        <p:spPr bwMode="auto">
          <a:xfrm>
            <a:off x="0" y="0"/>
            <a:ext cx="4110618" cy="1656184"/>
          </a:xfrm>
          <a:prstGeom prst="rect">
            <a:avLst/>
          </a:prstGeom>
          <a:noFill/>
        </p:spPr>
      </p:pic>
      <p:pic>
        <p:nvPicPr>
          <p:cNvPr id="9" name="ecx_x0000_i1025" descr="Facebook-Icon.png">
            <a:hlinkClick r:id="rId4"/>
          </p:cNvPr>
          <p:cNvPicPr/>
          <p:nvPr/>
        </p:nvPicPr>
        <p:blipFill>
          <a:blip r:embed="rId5" cstate="print"/>
          <a:srcRect/>
          <a:stretch>
            <a:fillRect/>
          </a:stretch>
        </p:blipFill>
        <p:spPr bwMode="auto">
          <a:xfrm>
            <a:off x="7596336" y="548680"/>
            <a:ext cx="360040" cy="338708"/>
          </a:xfrm>
          <a:prstGeom prst="rect">
            <a:avLst/>
          </a:prstGeom>
          <a:noFill/>
          <a:ln w="9525">
            <a:noFill/>
            <a:miter lim="800000"/>
            <a:headEnd/>
            <a:tailEnd/>
          </a:ln>
        </p:spPr>
      </p:pic>
      <p:pic>
        <p:nvPicPr>
          <p:cNvPr id="10" name="ecx_x0000_i1026" descr="Twitter-Icon.png">
            <a:hlinkClick r:id="rId6" tgtFrame="_blank" tooltip="&quot;Mix Twitter&quot;"/>
          </p:cNvPr>
          <p:cNvPicPr/>
          <p:nvPr/>
        </p:nvPicPr>
        <p:blipFill>
          <a:blip r:embed="rId7" cstate="print"/>
          <a:srcRect/>
          <a:stretch>
            <a:fillRect/>
          </a:stretch>
        </p:blipFill>
        <p:spPr bwMode="auto">
          <a:xfrm>
            <a:off x="8028384" y="548680"/>
            <a:ext cx="360040" cy="349374"/>
          </a:xfrm>
          <a:prstGeom prst="rect">
            <a:avLst/>
          </a:prstGeom>
          <a:noFill/>
          <a:ln w="9525">
            <a:noFill/>
            <a:miter lim="800000"/>
            <a:headEnd/>
            <a:tailEnd/>
          </a:ln>
        </p:spPr>
      </p:pic>
      <p:pic>
        <p:nvPicPr>
          <p:cNvPr id="11" name="ecx_x0000_i1027" descr="Linkedin-Icon.png">
            <a:hlinkClick r:id="rId8" tgtFrame="_blank" tooltip="&quot;Mix LinkedIn&quot;"/>
          </p:cNvPr>
          <p:cNvPicPr/>
          <p:nvPr/>
        </p:nvPicPr>
        <p:blipFill>
          <a:blip r:embed="rId9" cstate="print"/>
          <a:srcRect/>
          <a:stretch>
            <a:fillRect/>
          </a:stretch>
        </p:blipFill>
        <p:spPr bwMode="auto">
          <a:xfrm>
            <a:off x="8460432" y="548680"/>
            <a:ext cx="385886" cy="349374"/>
          </a:xfrm>
          <a:prstGeom prst="rect">
            <a:avLst/>
          </a:prstGeom>
          <a:noFill/>
          <a:ln w="9525">
            <a:noFill/>
            <a:miter lim="800000"/>
            <a:headEnd/>
            <a:tailEnd/>
          </a:ln>
        </p:spPr>
      </p:pic>
      <p:sp>
        <p:nvSpPr>
          <p:cNvPr id="13" name="Rectangle 12"/>
          <p:cNvSpPr/>
          <p:nvPr/>
        </p:nvSpPr>
        <p:spPr>
          <a:xfrm>
            <a:off x="6228184" y="548680"/>
            <a:ext cx="1213987" cy="369332"/>
          </a:xfrm>
          <a:prstGeom prst="rect">
            <a:avLst/>
          </a:prstGeom>
        </p:spPr>
        <p:txBody>
          <a:bodyPr wrap="none">
            <a:spAutoFit/>
          </a:bodyPr>
          <a:lstStyle/>
          <a:p>
            <a:r>
              <a:rPr lang="en-GB" i="1" dirty="0" smtClean="0">
                <a:solidFill>
                  <a:schemeClr val="bg2">
                    <a:lumMod val="10000"/>
                  </a:schemeClr>
                </a:solidFill>
              </a:rPr>
              <a:t>   Follow us</a:t>
            </a:r>
            <a:endParaRPr lang="en-GB" dirty="0">
              <a:solidFill>
                <a:schemeClr val="bg2">
                  <a:lumMod val="10000"/>
                </a:schemeClr>
              </a:solidFill>
            </a:endParaRPr>
          </a:p>
        </p:txBody>
      </p:sp>
      <p:sp>
        <p:nvSpPr>
          <p:cNvPr id="14" name="Rectangle 13"/>
          <p:cNvSpPr/>
          <p:nvPr/>
        </p:nvSpPr>
        <p:spPr>
          <a:xfrm>
            <a:off x="3851920" y="5661248"/>
            <a:ext cx="5292080" cy="1754326"/>
          </a:xfrm>
          <a:prstGeom prst="rect">
            <a:avLst/>
          </a:prstGeom>
        </p:spPr>
        <p:txBody>
          <a:bodyPr wrap="square">
            <a:spAutoFit/>
          </a:bodyPr>
          <a:lstStyle/>
          <a:p>
            <a:pPr algn="r"/>
            <a:r>
              <a:rPr lang="en-GB" dirty="0" smtClean="0">
                <a:solidFill>
                  <a:schemeClr val="bg1"/>
                </a:solidFill>
              </a:rPr>
              <a:t>22 Hastings Street, London, SE18 6SY, United Kingdom</a:t>
            </a:r>
            <a:br>
              <a:rPr lang="en-GB" dirty="0" smtClean="0">
                <a:solidFill>
                  <a:schemeClr val="bg1"/>
                </a:solidFill>
              </a:rPr>
            </a:br>
            <a:r>
              <a:rPr lang="en-GB" dirty="0" smtClean="0">
                <a:solidFill>
                  <a:schemeClr val="bg1"/>
                </a:solidFill>
              </a:rPr>
              <a:t>T: +442083166205</a:t>
            </a:r>
            <a:br>
              <a:rPr lang="en-GB" dirty="0" smtClean="0">
                <a:solidFill>
                  <a:schemeClr val="bg1"/>
                </a:solidFill>
              </a:rPr>
            </a:br>
            <a:r>
              <a:rPr lang="en-GB" dirty="0" smtClean="0">
                <a:solidFill>
                  <a:schemeClr val="bg1"/>
                </a:solidFill>
              </a:rPr>
              <a:t>E: info@ecotradeandinvestment.com</a:t>
            </a:r>
          </a:p>
          <a:p>
            <a:pPr algn="r"/>
            <a:r>
              <a:rPr lang="en-GB" dirty="0" smtClean="0">
                <a:solidFill>
                  <a:schemeClr val="bg1"/>
                </a:solidFill>
              </a:rPr>
              <a:t>Contact person: Ms Asta Pravilonyte</a:t>
            </a:r>
            <a:endParaRPr lang="en-GB" dirty="0" smtClean="0"/>
          </a:p>
          <a:p>
            <a:pPr algn="r"/>
            <a:r>
              <a:rPr lang="en-GB" dirty="0"/>
              <a:t/>
            </a:r>
            <a:br>
              <a:rPr lang="en-GB" dirty="0"/>
            </a:br>
            <a:endParaRPr lang="en-GB" dirty="0"/>
          </a:p>
        </p:txBody>
      </p:sp>
      <p:sp>
        <p:nvSpPr>
          <p:cNvPr id="15" name="Rectangle 14"/>
          <p:cNvSpPr/>
          <p:nvPr/>
        </p:nvSpPr>
        <p:spPr>
          <a:xfrm>
            <a:off x="0" y="5934670"/>
            <a:ext cx="4572000" cy="923330"/>
          </a:xfrm>
          <a:prstGeom prst="rect">
            <a:avLst/>
          </a:prstGeom>
        </p:spPr>
        <p:txBody>
          <a:bodyPr>
            <a:spAutoFit/>
          </a:bodyPr>
          <a:lstStyle/>
          <a:p>
            <a:r>
              <a:rPr lang="en-GB" dirty="0" smtClean="0">
                <a:solidFill>
                  <a:schemeClr val="bg1"/>
                </a:solidFill>
              </a:rPr>
              <a:t>ECO TRADE AND INVESTMENT LTD</a:t>
            </a:r>
          </a:p>
          <a:p>
            <a:r>
              <a:rPr lang="en-GB" dirty="0" smtClean="0">
                <a:solidFill>
                  <a:schemeClr val="bg1"/>
                </a:solidFill>
              </a:rPr>
              <a:t>is registered in England and Wales</a:t>
            </a:r>
          </a:p>
          <a:p>
            <a:r>
              <a:rPr lang="en-GB" dirty="0" smtClean="0">
                <a:solidFill>
                  <a:schemeClr val="bg1"/>
                </a:solidFill>
              </a:rPr>
              <a:t>Reg. No. 8003674 </a:t>
            </a:r>
            <a:endParaRPr lang="en-GB" dirty="0">
              <a:solidFill>
                <a:schemeClr val="bg1"/>
              </a:solidFill>
            </a:endParaRPr>
          </a:p>
        </p:txBody>
      </p:sp>
      <p:sp>
        <p:nvSpPr>
          <p:cNvPr id="16" name="Slide Number Placeholder 15"/>
          <p:cNvSpPr>
            <a:spLocks noGrp="1"/>
          </p:cNvSpPr>
          <p:nvPr>
            <p:ph type="sldNum" sz="quarter" idx="12"/>
          </p:nvPr>
        </p:nvSpPr>
        <p:spPr/>
        <p:txBody>
          <a:bodyPr/>
          <a:lstStyle/>
          <a:p>
            <a:fld id="{F22B22F3-4D96-41C7-8973-72068B8D3AA7}" type="slidenum">
              <a:rPr lang="en-GB" smtClean="0"/>
              <a:t>1</a:t>
            </a:fld>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20000" r="-20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656184"/>
          </a:xfrm>
          <a:solidFill>
            <a:schemeClr val="bg1"/>
          </a:solidFill>
        </p:spPr>
        <p:txBody>
          <a:bodyPr tIns="0" bIns="720000">
            <a:normAutofit fontScale="90000"/>
          </a:bodyPr>
          <a:lstStyle/>
          <a:p>
            <a:pPr algn="r"/>
            <a:r>
              <a:rPr lang="en-GB" sz="2000" i="1" dirty="0" smtClean="0">
                <a:solidFill>
                  <a:schemeClr val="bg1"/>
                </a:solidFill>
              </a:rPr>
              <a:t>                                                                               </a:t>
            </a:r>
            <a:br>
              <a:rPr lang="en-GB" sz="2000" i="1" dirty="0" smtClean="0">
                <a:solidFill>
                  <a:schemeClr val="bg1"/>
                </a:solidFill>
              </a:rPr>
            </a:br>
            <a:r>
              <a:rPr lang="en-GB" sz="2000" i="1" dirty="0">
                <a:solidFill>
                  <a:schemeClr val="bg1"/>
                </a:solidFill>
              </a:rPr>
              <a:t/>
            </a:r>
            <a:br>
              <a:rPr lang="en-GB" sz="2000" i="1" dirty="0">
                <a:solidFill>
                  <a:schemeClr val="bg1"/>
                </a:solidFill>
              </a:rPr>
            </a:br>
            <a:r>
              <a:rPr lang="en-GB" sz="2000" i="1" dirty="0" smtClean="0">
                <a:solidFill>
                  <a:schemeClr val="bg1"/>
                </a:solidFill>
              </a:rPr>
              <a:t/>
            </a:r>
            <a:br>
              <a:rPr lang="en-GB" sz="2000" i="1" dirty="0" smtClean="0">
                <a:solidFill>
                  <a:schemeClr val="bg1"/>
                </a:solidFill>
              </a:rPr>
            </a:br>
            <a:r>
              <a:rPr lang="en-GB" sz="2000" i="1" dirty="0">
                <a:solidFill>
                  <a:schemeClr val="bg2">
                    <a:lumMod val="10000"/>
                  </a:schemeClr>
                </a:solidFill>
              </a:rPr>
              <a:t> </a:t>
            </a:r>
            <a:r>
              <a:rPr lang="en-GB" sz="2000" i="1" dirty="0" smtClean="0">
                <a:solidFill>
                  <a:schemeClr val="bg2">
                    <a:lumMod val="10000"/>
                  </a:schemeClr>
                </a:solidFill>
              </a:rPr>
              <a:t>  </a:t>
            </a:r>
            <a:r>
              <a:rPr lang="en-GB" sz="1800" i="1" dirty="0" smtClean="0">
                <a:solidFill>
                  <a:schemeClr val="bg2">
                    <a:lumMod val="10000"/>
                  </a:schemeClr>
                </a:solidFill>
              </a:rPr>
              <a:t> </a:t>
            </a:r>
            <a:r>
              <a:rPr lang="en-GB" sz="2000" i="1" dirty="0" smtClean="0">
                <a:solidFill>
                  <a:schemeClr val="bg2">
                    <a:lumMod val="10000"/>
                  </a:schemeClr>
                </a:solidFill>
              </a:rPr>
              <a:t>www.ecotradeandinvestment.com</a:t>
            </a:r>
            <a:r>
              <a:rPr lang="en-GB" sz="2000" i="1" dirty="0" smtClean="0">
                <a:solidFill>
                  <a:schemeClr val="bg1"/>
                </a:solidFill>
              </a:rPr>
              <a:t/>
            </a:r>
            <a:br>
              <a:rPr lang="en-GB" sz="2000" i="1" dirty="0" smtClean="0">
                <a:solidFill>
                  <a:schemeClr val="bg1"/>
                </a:solidFill>
              </a:rPr>
            </a:br>
            <a:r>
              <a:rPr lang="en-GB" sz="1800" i="1" dirty="0" smtClean="0">
                <a:solidFill>
                  <a:schemeClr val="bg1"/>
                </a:solidFill>
              </a:rPr>
              <a:t/>
            </a:r>
            <a:br>
              <a:rPr lang="en-GB" sz="1800" i="1" dirty="0" smtClean="0">
                <a:solidFill>
                  <a:schemeClr val="bg1"/>
                </a:solidFill>
              </a:rPr>
            </a:br>
            <a:r>
              <a:rPr lang="en-GB" sz="1800" i="1" dirty="0" smtClean="0">
                <a:solidFill>
                  <a:schemeClr val="bg1"/>
                </a:solidFill>
              </a:rPr>
              <a:t>                                                                                        </a:t>
            </a:r>
            <a:r>
              <a:rPr lang="en-GB" sz="2000" i="1" dirty="0" smtClean="0">
                <a:solidFill>
                  <a:schemeClr val="bg1"/>
                </a:solidFill>
              </a:rPr>
              <a:t/>
            </a:r>
            <a:br>
              <a:rPr lang="en-GB" sz="2000" i="1" dirty="0" smtClean="0">
                <a:solidFill>
                  <a:schemeClr val="bg1"/>
                </a:solidFill>
              </a:rPr>
            </a:br>
            <a:r>
              <a:rPr lang="en-GB" sz="2000" i="1" dirty="0" smtClean="0">
                <a:solidFill>
                  <a:schemeClr val="bg1"/>
                </a:solidFill>
              </a:rPr>
              <a:t/>
            </a:r>
            <a:br>
              <a:rPr lang="en-GB" sz="2000" i="1" dirty="0" smtClean="0">
                <a:solidFill>
                  <a:schemeClr val="bg1"/>
                </a:solidFill>
              </a:rPr>
            </a:br>
            <a:endParaRPr lang="en-GB" sz="2000" dirty="0">
              <a:solidFill>
                <a:schemeClr val="bg1"/>
              </a:solidFill>
            </a:endParaRPr>
          </a:p>
        </p:txBody>
      </p:sp>
      <p:sp>
        <p:nvSpPr>
          <p:cNvPr id="3" name="Subtitle 2"/>
          <p:cNvSpPr>
            <a:spLocks noGrp="1"/>
          </p:cNvSpPr>
          <p:nvPr>
            <p:ph type="subTitle" idx="1"/>
          </p:nvPr>
        </p:nvSpPr>
        <p:spPr>
          <a:xfrm>
            <a:off x="3059832" y="1628800"/>
            <a:ext cx="6084168" cy="5229200"/>
          </a:xfrm>
          <a:gradFill flip="none" rotWithShape="1">
            <a:gsLst>
              <a:gs pos="0">
                <a:srgbClr val="FFEFD1">
                  <a:alpha val="50000"/>
                </a:srgbClr>
              </a:gs>
              <a:gs pos="100000">
                <a:srgbClr val="F0EBD5"/>
              </a:gs>
              <a:gs pos="100000">
                <a:srgbClr val="D1C39F"/>
              </a:gs>
            </a:gsLst>
            <a:lin ang="6000000" scaled="0"/>
            <a:tileRect/>
          </a:gradFill>
        </p:spPr>
        <p:txBody>
          <a:bodyPr anchor="ctr">
            <a:normAutofit/>
          </a:bodyPr>
          <a:lstStyle/>
          <a:p>
            <a:pPr algn="l"/>
            <a:r>
              <a:rPr lang="en-GB" sz="2000" dirty="0">
                <a:solidFill>
                  <a:srgbClr val="16150C"/>
                </a:solidFill>
              </a:rPr>
              <a:t>The ECO TRADE AND INVESTMENT LTD was established in 2012 after made observations about the global economy trends and financial crisis management. </a:t>
            </a:r>
            <a:endParaRPr lang="en-GB" sz="2000" dirty="0" smtClean="0">
              <a:solidFill>
                <a:srgbClr val="16150C"/>
              </a:solidFill>
            </a:endParaRPr>
          </a:p>
          <a:p>
            <a:pPr algn="l"/>
            <a:r>
              <a:rPr lang="en-GB" sz="2000" dirty="0" smtClean="0">
                <a:solidFill>
                  <a:srgbClr val="16150C"/>
                </a:solidFill>
              </a:rPr>
              <a:t>Our </a:t>
            </a:r>
            <a:r>
              <a:rPr lang="en-GB" sz="2000" dirty="0">
                <a:solidFill>
                  <a:srgbClr val="16150C"/>
                </a:solidFill>
              </a:rPr>
              <a:t>aim is to generate reliable solutions for governments, businesses and individuals, so we focus on customers whose concern about the impact of their decisions on economy, environment and community, and appreciate long term advantageous due to constant improvements and efficiency</a:t>
            </a:r>
            <a:r>
              <a:rPr lang="en-GB" sz="2000" dirty="0" smtClean="0">
                <a:solidFill>
                  <a:srgbClr val="16150C"/>
                </a:solidFill>
              </a:rPr>
              <a:t>.</a:t>
            </a:r>
          </a:p>
          <a:p>
            <a:pPr algn="l"/>
            <a:r>
              <a:rPr lang="en-GB" sz="2000" dirty="0" smtClean="0">
                <a:solidFill>
                  <a:srgbClr val="16150C"/>
                </a:solidFill>
              </a:rPr>
              <a:t>We </a:t>
            </a:r>
            <a:r>
              <a:rPr lang="en-GB" sz="2000" dirty="0">
                <a:solidFill>
                  <a:srgbClr val="16150C"/>
                </a:solidFill>
              </a:rPr>
              <a:t>strive to generate challenging ideas and discover key issues for sustainability those, we believe, are necessary to identify new opportunities. </a:t>
            </a:r>
          </a:p>
        </p:txBody>
      </p:sp>
      <p:pic>
        <p:nvPicPr>
          <p:cNvPr id="1026" name="Picture 2" descr="C:\Users\Asta\Pictures\eco\eco logo 1.jpg"/>
          <p:cNvPicPr>
            <a:picLocks noChangeAspect="1" noChangeArrowheads="1"/>
          </p:cNvPicPr>
          <p:nvPr/>
        </p:nvPicPr>
        <p:blipFill>
          <a:blip r:embed="rId3" cstate="print"/>
          <a:srcRect/>
          <a:stretch>
            <a:fillRect/>
          </a:stretch>
        </p:blipFill>
        <p:spPr bwMode="auto">
          <a:xfrm>
            <a:off x="0" y="0"/>
            <a:ext cx="4110618" cy="1656184"/>
          </a:xfrm>
          <a:prstGeom prst="rect">
            <a:avLst/>
          </a:prstGeom>
          <a:noFill/>
        </p:spPr>
      </p:pic>
      <p:pic>
        <p:nvPicPr>
          <p:cNvPr id="9" name="ecx_x0000_i1025" descr="Facebook-Icon.png">
            <a:hlinkClick r:id="rId4"/>
          </p:cNvPr>
          <p:cNvPicPr/>
          <p:nvPr/>
        </p:nvPicPr>
        <p:blipFill>
          <a:blip r:embed="rId5" cstate="print"/>
          <a:srcRect/>
          <a:stretch>
            <a:fillRect/>
          </a:stretch>
        </p:blipFill>
        <p:spPr bwMode="auto">
          <a:xfrm>
            <a:off x="7596336" y="548680"/>
            <a:ext cx="360040" cy="338708"/>
          </a:xfrm>
          <a:prstGeom prst="rect">
            <a:avLst/>
          </a:prstGeom>
          <a:noFill/>
          <a:ln w="9525">
            <a:noFill/>
            <a:miter lim="800000"/>
            <a:headEnd/>
            <a:tailEnd/>
          </a:ln>
        </p:spPr>
      </p:pic>
      <p:pic>
        <p:nvPicPr>
          <p:cNvPr id="10" name="ecx_x0000_i1026" descr="Twitter-Icon.png">
            <a:hlinkClick r:id="rId6" tgtFrame="_blank" tooltip="&quot;Mix Twitter&quot;"/>
          </p:cNvPr>
          <p:cNvPicPr/>
          <p:nvPr/>
        </p:nvPicPr>
        <p:blipFill>
          <a:blip r:embed="rId7" cstate="print"/>
          <a:srcRect/>
          <a:stretch>
            <a:fillRect/>
          </a:stretch>
        </p:blipFill>
        <p:spPr bwMode="auto">
          <a:xfrm>
            <a:off x="8028384" y="548680"/>
            <a:ext cx="360040" cy="349374"/>
          </a:xfrm>
          <a:prstGeom prst="rect">
            <a:avLst/>
          </a:prstGeom>
          <a:noFill/>
          <a:ln w="9525">
            <a:noFill/>
            <a:miter lim="800000"/>
            <a:headEnd/>
            <a:tailEnd/>
          </a:ln>
        </p:spPr>
      </p:pic>
      <p:pic>
        <p:nvPicPr>
          <p:cNvPr id="11" name="ecx_x0000_i1027" descr="Linkedin-Icon.png">
            <a:hlinkClick r:id="rId8" tgtFrame="_blank" tooltip="&quot;Mix LinkedIn&quot;"/>
          </p:cNvPr>
          <p:cNvPicPr/>
          <p:nvPr/>
        </p:nvPicPr>
        <p:blipFill>
          <a:blip r:embed="rId9" cstate="print"/>
          <a:srcRect/>
          <a:stretch>
            <a:fillRect/>
          </a:stretch>
        </p:blipFill>
        <p:spPr bwMode="auto">
          <a:xfrm>
            <a:off x="8460432" y="548680"/>
            <a:ext cx="385886" cy="349374"/>
          </a:xfrm>
          <a:prstGeom prst="rect">
            <a:avLst/>
          </a:prstGeom>
          <a:noFill/>
          <a:ln w="9525">
            <a:noFill/>
            <a:miter lim="800000"/>
            <a:headEnd/>
            <a:tailEnd/>
          </a:ln>
        </p:spPr>
      </p:pic>
      <p:sp>
        <p:nvSpPr>
          <p:cNvPr id="13" name="Rectangle 12"/>
          <p:cNvSpPr/>
          <p:nvPr/>
        </p:nvSpPr>
        <p:spPr>
          <a:xfrm>
            <a:off x="6228184" y="548680"/>
            <a:ext cx="1213987" cy="369332"/>
          </a:xfrm>
          <a:prstGeom prst="rect">
            <a:avLst/>
          </a:prstGeom>
        </p:spPr>
        <p:txBody>
          <a:bodyPr wrap="none">
            <a:spAutoFit/>
          </a:bodyPr>
          <a:lstStyle/>
          <a:p>
            <a:r>
              <a:rPr lang="en-GB" i="1" dirty="0" smtClean="0">
                <a:solidFill>
                  <a:schemeClr val="bg2">
                    <a:lumMod val="10000"/>
                  </a:schemeClr>
                </a:solidFill>
              </a:rPr>
              <a:t>   Follow us</a:t>
            </a:r>
            <a:endParaRPr lang="en-GB" dirty="0">
              <a:solidFill>
                <a:schemeClr val="bg2">
                  <a:lumMod val="10000"/>
                </a:schemeClr>
              </a:solidFill>
            </a:endParaRPr>
          </a:p>
        </p:txBody>
      </p:sp>
      <p:sp>
        <p:nvSpPr>
          <p:cNvPr id="16" name="Subtitle 2"/>
          <p:cNvSpPr txBox="1">
            <a:spLocks/>
          </p:cNvSpPr>
          <p:nvPr/>
        </p:nvSpPr>
        <p:spPr>
          <a:xfrm>
            <a:off x="0" y="4365104"/>
            <a:ext cx="3059832" cy="1800200"/>
          </a:xfrm>
          <a:prstGeom prst="rect">
            <a:avLst/>
          </a:prstGeom>
          <a:gradFill flip="none" rotWithShape="1">
            <a:gsLst>
              <a:gs pos="0">
                <a:srgbClr val="FFEFD1">
                  <a:alpha val="30000"/>
                </a:srgbClr>
              </a:gs>
              <a:gs pos="100000">
                <a:srgbClr val="F0EBD5"/>
              </a:gs>
              <a:gs pos="100000">
                <a:srgbClr val="D1C39F"/>
              </a:gs>
            </a:gsLst>
            <a:lin ang="6000000" scaled="0"/>
            <a:tileRect/>
          </a:gra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3200" b="1" i="0" u="none" strike="noStrike" kern="1200" cap="none" spc="0" normalizeH="0" baseline="0" noProof="0" dirty="0" smtClean="0">
                <a:ln>
                  <a:noFill/>
                </a:ln>
                <a:solidFill>
                  <a:schemeClr val="bg2">
                    <a:lumMod val="10000"/>
                  </a:schemeClr>
                </a:solidFill>
                <a:effectLst/>
                <a:uLnTx/>
                <a:uFillTx/>
                <a:latin typeface="+mn-lt"/>
                <a:ea typeface="+mn-ea"/>
                <a:cs typeface="+mn-cs"/>
              </a:rPr>
              <a:t>About Us</a:t>
            </a:r>
          </a:p>
        </p:txBody>
      </p:sp>
      <p:sp>
        <p:nvSpPr>
          <p:cNvPr id="17" name="Slide Number Placeholder 16"/>
          <p:cNvSpPr>
            <a:spLocks noGrp="1"/>
          </p:cNvSpPr>
          <p:nvPr>
            <p:ph type="sldNum" sz="quarter" idx="12"/>
          </p:nvPr>
        </p:nvSpPr>
        <p:spPr/>
        <p:txBody>
          <a:bodyPr/>
          <a:lstStyle/>
          <a:p>
            <a:fld id="{F22B22F3-4D96-41C7-8973-72068B8D3AA7}" type="slidenum">
              <a:rPr lang="en-GB" smtClean="0"/>
              <a:t>2</a:t>
            </a:fld>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20000" r="-20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656184"/>
          </a:xfrm>
          <a:solidFill>
            <a:schemeClr val="bg1"/>
          </a:solidFill>
        </p:spPr>
        <p:txBody>
          <a:bodyPr tIns="0" bIns="720000">
            <a:normAutofit fontScale="90000"/>
          </a:bodyPr>
          <a:lstStyle/>
          <a:p>
            <a:pPr algn="r"/>
            <a:r>
              <a:rPr lang="en-GB" sz="2000" i="1" dirty="0" smtClean="0">
                <a:solidFill>
                  <a:schemeClr val="bg1"/>
                </a:solidFill>
              </a:rPr>
              <a:t>                                                                               </a:t>
            </a:r>
            <a:br>
              <a:rPr lang="en-GB" sz="2000" i="1" dirty="0" smtClean="0">
                <a:solidFill>
                  <a:schemeClr val="bg1"/>
                </a:solidFill>
              </a:rPr>
            </a:br>
            <a:r>
              <a:rPr lang="en-GB" sz="2000" i="1" dirty="0">
                <a:solidFill>
                  <a:schemeClr val="bg1"/>
                </a:solidFill>
              </a:rPr>
              <a:t/>
            </a:r>
            <a:br>
              <a:rPr lang="en-GB" sz="2000" i="1" dirty="0">
                <a:solidFill>
                  <a:schemeClr val="bg1"/>
                </a:solidFill>
              </a:rPr>
            </a:br>
            <a:r>
              <a:rPr lang="en-GB" sz="2000" i="1" dirty="0" smtClean="0">
                <a:solidFill>
                  <a:schemeClr val="bg1"/>
                </a:solidFill>
              </a:rPr>
              <a:t/>
            </a:r>
            <a:br>
              <a:rPr lang="en-GB" sz="2000" i="1" dirty="0" smtClean="0">
                <a:solidFill>
                  <a:schemeClr val="bg1"/>
                </a:solidFill>
              </a:rPr>
            </a:br>
            <a:r>
              <a:rPr lang="en-GB" sz="2000" i="1" dirty="0">
                <a:solidFill>
                  <a:schemeClr val="bg2">
                    <a:lumMod val="10000"/>
                  </a:schemeClr>
                </a:solidFill>
              </a:rPr>
              <a:t> </a:t>
            </a:r>
            <a:r>
              <a:rPr lang="en-GB" sz="2000" i="1" dirty="0" smtClean="0">
                <a:solidFill>
                  <a:schemeClr val="bg2">
                    <a:lumMod val="10000"/>
                  </a:schemeClr>
                </a:solidFill>
              </a:rPr>
              <a:t>  </a:t>
            </a:r>
            <a:r>
              <a:rPr lang="en-GB" sz="1800" i="1" dirty="0" smtClean="0">
                <a:solidFill>
                  <a:schemeClr val="bg2">
                    <a:lumMod val="10000"/>
                  </a:schemeClr>
                </a:solidFill>
              </a:rPr>
              <a:t> </a:t>
            </a:r>
            <a:r>
              <a:rPr lang="en-GB" sz="2000" i="1" dirty="0" smtClean="0">
                <a:solidFill>
                  <a:schemeClr val="bg2">
                    <a:lumMod val="10000"/>
                  </a:schemeClr>
                </a:solidFill>
              </a:rPr>
              <a:t>www.ecotradeandinvestment.com</a:t>
            </a:r>
            <a:r>
              <a:rPr lang="en-GB" sz="2000" i="1" dirty="0" smtClean="0">
                <a:solidFill>
                  <a:schemeClr val="bg1"/>
                </a:solidFill>
              </a:rPr>
              <a:t/>
            </a:r>
            <a:br>
              <a:rPr lang="en-GB" sz="2000" i="1" dirty="0" smtClean="0">
                <a:solidFill>
                  <a:schemeClr val="bg1"/>
                </a:solidFill>
              </a:rPr>
            </a:br>
            <a:r>
              <a:rPr lang="en-GB" sz="1800" i="1" dirty="0" smtClean="0">
                <a:solidFill>
                  <a:schemeClr val="bg1"/>
                </a:solidFill>
              </a:rPr>
              <a:t/>
            </a:r>
            <a:br>
              <a:rPr lang="en-GB" sz="1800" i="1" dirty="0" smtClean="0">
                <a:solidFill>
                  <a:schemeClr val="bg1"/>
                </a:solidFill>
              </a:rPr>
            </a:br>
            <a:r>
              <a:rPr lang="en-GB" sz="1800" i="1" dirty="0" smtClean="0">
                <a:solidFill>
                  <a:schemeClr val="bg1"/>
                </a:solidFill>
              </a:rPr>
              <a:t>                                                                                        </a:t>
            </a:r>
            <a:r>
              <a:rPr lang="en-GB" sz="2000" i="1" dirty="0" smtClean="0">
                <a:solidFill>
                  <a:schemeClr val="bg1"/>
                </a:solidFill>
              </a:rPr>
              <a:t/>
            </a:r>
            <a:br>
              <a:rPr lang="en-GB" sz="2000" i="1" dirty="0" smtClean="0">
                <a:solidFill>
                  <a:schemeClr val="bg1"/>
                </a:solidFill>
              </a:rPr>
            </a:br>
            <a:r>
              <a:rPr lang="en-GB" sz="2000" i="1" dirty="0" smtClean="0">
                <a:solidFill>
                  <a:schemeClr val="bg1"/>
                </a:solidFill>
              </a:rPr>
              <a:t/>
            </a:r>
            <a:br>
              <a:rPr lang="en-GB" sz="2000" i="1" dirty="0" smtClean="0">
                <a:solidFill>
                  <a:schemeClr val="bg1"/>
                </a:solidFill>
              </a:rPr>
            </a:br>
            <a:endParaRPr lang="en-GB" sz="2000" dirty="0">
              <a:solidFill>
                <a:schemeClr val="bg1"/>
              </a:solidFill>
            </a:endParaRPr>
          </a:p>
        </p:txBody>
      </p:sp>
      <p:sp>
        <p:nvSpPr>
          <p:cNvPr id="3" name="Subtitle 2"/>
          <p:cNvSpPr>
            <a:spLocks noGrp="1"/>
          </p:cNvSpPr>
          <p:nvPr>
            <p:ph type="subTitle" idx="1"/>
          </p:nvPr>
        </p:nvSpPr>
        <p:spPr>
          <a:xfrm>
            <a:off x="3059832" y="1628800"/>
            <a:ext cx="6084168" cy="5229200"/>
          </a:xfrm>
          <a:gradFill flip="none" rotWithShape="1">
            <a:gsLst>
              <a:gs pos="0">
                <a:srgbClr val="FFEFD1">
                  <a:alpha val="50000"/>
                </a:srgbClr>
              </a:gs>
              <a:gs pos="100000">
                <a:srgbClr val="F0EBD5"/>
              </a:gs>
              <a:gs pos="100000">
                <a:srgbClr val="D1C39F"/>
              </a:gs>
            </a:gsLst>
            <a:lin ang="6000000" scaled="0"/>
            <a:tileRect/>
          </a:gradFill>
        </p:spPr>
        <p:txBody>
          <a:bodyPr anchor="ctr">
            <a:normAutofit fontScale="62500" lnSpcReduction="20000"/>
          </a:bodyPr>
          <a:lstStyle/>
          <a:p>
            <a:pPr algn="l"/>
            <a:r>
              <a:rPr lang="en-GB" dirty="0">
                <a:solidFill>
                  <a:srgbClr val="16150C"/>
                </a:solidFill>
              </a:rPr>
              <a:t>We analyse macroeconomic trends and attractiveness of business environment those are influenced by economic, fiscal and monetary policies, study regulations and good management practices of financial institutions and observe factors those may affect financial stability. </a:t>
            </a:r>
            <a:endParaRPr lang="en-GB" dirty="0" smtClean="0">
              <a:solidFill>
                <a:srgbClr val="16150C"/>
              </a:solidFill>
            </a:endParaRPr>
          </a:p>
          <a:p>
            <a:pPr algn="l"/>
            <a:r>
              <a:rPr lang="en-GB" dirty="0" smtClean="0">
                <a:solidFill>
                  <a:srgbClr val="16150C"/>
                </a:solidFill>
              </a:rPr>
              <a:t>Moreover</a:t>
            </a:r>
            <a:r>
              <a:rPr lang="en-GB" dirty="0">
                <a:solidFill>
                  <a:srgbClr val="16150C"/>
                </a:solidFill>
              </a:rPr>
              <a:t>, we estimate comprehensive issues of development opportunities as well as sustainability of strategic decisions. </a:t>
            </a:r>
            <a:endParaRPr lang="en-GB" dirty="0" smtClean="0">
              <a:solidFill>
                <a:srgbClr val="16150C"/>
              </a:solidFill>
            </a:endParaRPr>
          </a:p>
          <a:p>
            <a:pPr algn="l"/>
            <a:r>
              <a:rPr lang="en-GB" dirty="0" smtClean="0">
                <a:solidFill>
                  <a:srgbClr val="16150C"/>
                </a:solidFill>
              </a:rPr>
              <a:t>According </a:t>
            </a:r>
            <a:r>
              <a:rPr lang="en-GB" dirty="0">
                <a:solidFill>
                  <a:srgbClr val="16150C"/>
                </a:solidFill>
              </a:rPr>
              <a:t>to the concerns regarding health, safety, environment quality and other social aspects we are focused on environmentally friendly technologies and innovations those could reduce greenhouse gas emissions, achieve greater resource efficiency, increase satisfaction of consumers and boost competitiveness</a:t>
            </a:r>
            <a:r>
              <a:rPr lang="en-GB" dirty="0" smtClean="0">
                <a:solidFill>
                  <a:srgbClr val="16150C"/>
                </a:solidFill>
              </a:rPr>
              <a:t>.</a:t>
            </a:r>
          </a:p>
          <a:p>
            <a:pPr algn="l"/>
            <a:r>
              <a:rPr lang="en-GB" dirty="0" smtClean="0">
                <a:solidFill>
                  <a:srgbClr val="16150C"/>
                </a:solidFill>
              </a:rPr>
              <a:t>Because </a:t>
            </a:r>
            <a:r>
              <a:rPr lang="en-GB" dirty="0">
                <a:solidFill>
                  <a:srgbClr val="16150C"/>
                </a:solidFill>
              </a:rPr>
              <a:t>of the reasons mentioned above we strive to keep up to date on latest developments, learn about new products and services as well as facilitate interaction between stakeholders and commercialise innovative eco products and services.</a:t>
            </a:r>
          </a:p>
        </p:txBody>
      </p:sp>
      <p:pic>
        <p:nvPicPr>
          <p:cNvPr id="1026" name="Picture 2" descr="C:\Users\Asta\Pictures\eco\eco logo 1.jpg"/>
          <p:cNvPicPr>
            <a:picLocks noChangeAspect="1" noChangeArrowheads="1"/>
          </p:cNvPicPr>
          <p:nvPr/>
        </p:nvPicPr>
        <p:blipFill>
          <a:blip r:embed="rId3" cstate="print"/>
          <a:srcRect/>
          <a:stretch>
            <a:fillRect/>
          </a:stretch>
        </p:blipFill>
        <p:spPr bwMode="auto">
          <a:xfrm>
            <a:off x="0" y="0"/>
            <a:ext cx="4110618" cy="1656184"/>
          </a:xfrm>
          <a:prstGeom prst="rect">
            <a:avLst/>
          </a:prstGeom>
          <a:noFill/>
        </p:spPr>
      </p:pic>
      <p:pic>
        <p:nvPicPr>
          <p:cNvPr id="9" name="ecx_x0000_i1025" descr="Facebook-Icon.png">
            <a:hlinkClick r:id="rId4"/>
          </p:cNvPr>
          <p:cNvPicPr/>
          <p:nvPr/>
        </p:nvPicPr>
        <p:blipFill>
          <a:blip r:embed="rId5" cstate="print"/>
          <a:srcRect/>
          <a:stretch>
            <a:fillRect/>
          </a:stretch>
        </p:blipFill>
        <p:spPr bwMode="auto">
          <a:xfrm>
            <a:off x="7596336" y="548680"/>
            <a:ext cx="360040" cy="338708"/>
          </a:xfrm>
          <a:prstGeom prst="rect">
            <a:avLst/>
          </a:prstGeom>
          <a:noFill/>
          <a:ln w="9525">
            <a:noFill/>
            <a:miter lim="800000"/>
            <a:headEnd/>
            <a:tailEnd/>
          </a:ln>
        </p:spPr>
      </p:pic>
      <p:pic>
        <p:nvPicPr>
          <p:cNvPr id="10" name="ecx_x0000_i1026" descr="Twitter-Icon.png">
            <a:hlinkClick r:id="rId6" tgtFrame="_blank" tooltip="&quot;Mix Twitter&quot;"/>
          </p:cNvPr>
          <p:cNvPicPr/>
          <p:nvPr/>
        </p:nvPicPr>
        <p:blipFill>
          <a:blip r:embed="rId7" cstate="print"/>
          <a:srcRect/>
          <a:stretch>
            <a:fillRect/>
          </a:stretch>
        </p:blipFill>
        <p:spPr bwMode="auto">
          <a:xfrm>
            <a:off x="8028384" y="548680"/>
            <a:ext cx="360040" cy="349374"/>
          </a:xfrm>
          <a:prstGeom prst="rect">
            <a:avLst/>
          </a:prstGeom>
          <a:noFill/>
          <a:ln w="9525">
            <a:noFill/>
            <a:miter lim="800000"/>
            <a:headEnd/>
            <a:tailEnd/>
          </a:ln>
        </p:spPr>
      </p:pic>
      <p:pic>
        <p:nvPicPr>
          <p:cNvPr id="11" name="ecx_x0000_i1027" descr="Linkedin-Icon.png">
            <a:hlinkClick r:id="rId8" tgtFrame="_blank" tooltip="&quot;Mix LinkedIn&quot;"/>
          </p:cNvPr>
          <p:cNvPicPr/>
          <p:nvPr/>
        </p:nvPicPr>
        <p:blipFill>
          <a:blip r:embed="rId9" cstate="print"/>
          <a:srcRect/>
          <a:stretch>
            <a:fillRect/>
          </a:stretch>
        </p:blipFill>
        <p:spPr bwMode="auto">
          <a:xfrm>
            <a:off x="8460432" y="548680"/>
            <a:ext cx="385886" cy="349374"/>
          </a:xfrm>
          <a:prstGeom prst="rect">
            <a:avLst/>
          </a:prstGeom>
          <a:noFill/>
          <a:ln w="9525">
            <a:noFill/>
            <a:miter lim="800000"/>
            <a:headEnd/>
            <a:tailEnd/>
          </a:ln>
        </p:spPr>
      </p:pic>
      <p:sp>
        <p:nvSpPr>
          <p:cNvPr id="13" name="Rectangle 12"/>
          <p:cNvSpPr/>
          <p:nvPr/>
        </p:nvSpPr>
        <p:spPr>
          <a:xfrm>
            <a:off x="6228184" y="548680"/>
            <a:ext cx="1213987" cy="369332"/>
          </a:xfrm>
          <a:prstGeom prst="rect">
            <a:avLst/>
          </a:prstGeom>
        </p:spPr>
        <p:txBody>
          <a:bodyPr wrap="none">
            <a:spAutoFit/>
          </a:bodyPr>
          <a:lstStyle/>
          <a:p>
            <a:r>
              <a:rPr lang="en-GB" i="1" dirty="0" smtClean="0">
                <a:solidFill>
                  <a:schemeClr val="bg2">
                    <a:lumMod val="10000"/>
                  </a:schemeClr>
                </a:solidFill>
              </a:rPr>
              <a:t>   Follow us</a:t>
            </a:r>
            <a:endParaRPr lang="en-GB" dirty="0">
              <a:solidFill>
                <a:schemeClr val="bg2">
                  <a:lumMod val="10000"/>
                </a:schemeClr>
              </a:solidFill>
            </a:endParaRPr>
          </a:p>
        </p:txBody>
      </p:sp>
      <p:sp>
        <p:nvSpPr>
          <p:cNvPr id="16" name="Subtitle 2"/>
          <p:cNvSpPr txBox="1">
            <a:spLocks/>
          </p:cNvSpPr>
          <p:nvPr/>
        </p:nvSpPr>
        <p:spPr>
          <a:xfrm>
            <a:off x="0" y="4509120"/>
            <a:ext cx="3059832" cy="1728192"/>
          </a:xfrm>
          <a:prstGeom prst="rect">
            <a:avLst/>
          </a:prstGeom>
          <a:gradFill flip="none" rotWithShape="1">
            <a:gsLst>
              <a:gs pos="0">
                <a:srgbClr val="FFEFD1">
                  <a:alpha val="30000"/>
                </a:srgbClr>
              </a:gs>
              <a:gs pos="100000">
                <a:srgbClr val="F0EBD5"/>
              </a:gs>
              <a:gs pos="100000">
                <a:srgbClr val="D1C39F"/>
              </a:gs>
            </a:gsLst>
            <a:lin ang="6000000" scaled="0"/>
            <a:tileRect/>
          </a:gra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3200" b="1" i="0" u="none" strike="noStrike" kern="1200" cap="none" spc="0" normalizeH="0" baseline="0" noProof="0" dirty="0" smtClean="0">
                <a:ln>
                  <a:noFill/>
                </a:ln>
                <a:solidFill>
                  <a:schemeClr val="bg2">
                    <a:lumMod val="10000"/>
                  </a:schemeClr>
                </a:solidFill>
                <a:effectLst/>
                <a:uLnTx/>
                <a:uFillTx/>
                <a:latin typeface="+mn-lt"/>
                <a:ea typeface="+mn-ea"/>
                <a:cs typeface="+mn-cs"/>
              </a:rPr>
              <a:t>Research</a:t>
            </a:r>
          </a:p>
        </p:txBody>
      </p:sp>
      <p:sp>
        <p:nvSpPr>
          <p:cNvPr id="12" name="Slide Number Placeholder 11"/>
          <p:cNvSpPr>
            <a:spLocks noGrp="1"/>
          </p:cNvSpPr>
          <p:nvPr>
            <p:ph type="sldNum" sz="quarter" idx="12"/>
          </p:nvPr>
        </p:nvSpPr>
        <p:spPr/>
        <p:txBody>
          <a:bodyPr/>
          <a:lstStyle/>
          <a:p>
            <a:fld id="{F22B22F3-4D96-41C7-8973-72068B8D3AA7}" type="slidenum">
              <a:rPr lang="en-GB" smtClean="0"/>
              <a:t>3</a:t>
            </a:fld>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20000" r="-20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656184"/>
          </a:xfrm>
          <a:solidFill>
            <a:schemeClr val="bg1"/>
          </a:solidFill>
        </p:spPr>
        <p:txBody>
          <a:bodyPr tIns="0" bIns="720000">
            <a:normAutofit fontScale="90000"/>
          </a:bodyPr>
          <a:lstStyle/>
          <a:p>
            <a:pPr algn="r"/>
            <a:r>
              <a:rPr lang="en-GB" sz="2000" i="1" dirty="0" smtClean="0">
                <a:solidFill>
                  <a:schemeClr val="bg1"/>
                </a:solidFill>
              </a:rPr>
              <a:t>                                                                               </a:t>
            </a:r>
            <a:br>
              <a:rPr lang="en-GB" sz="2000" i="1" dirty="0" smtClean="0">
                <a:solidFill>
                  <a:schemeClr val="bg1"/>
                </a:solidFill>
              </a:rPr>
            </a:br>
            <a:r>
              <a:rPr lang="en-GB" sz="2000" i="1" dirty="0">
                <a:solidFill>
                  <a:schemeClr val="bg1"/>
                </a:solidFill>
              </a:rPr>
              <a:t/>
            </a:r>
            <a:br>
              <a:rPr lang="en-GB" sz="2000" i="1" dirty="0">
                <a:solidFill>
                  <a:schemeClr val="bg1"/>
                </a:solidFill>
              </a:rPr>
            </a:br>
            <a:r>
              <a:rPr lang="en-GB" sz="2000" i="1" dirty="0" smtClean="0">
                <a:solidFill>
                  <a:schemeClr val="bg1"/>
                </a:solidFill>
              </a:rPr>
              <a:t/>
            </a:r>
            <a:br>
              <a:rPr lang="en-GB" sz="2000" i="1" dirty="0" smtClean="0">
                <a:solidFill>
                  <a:schemeClr val="bg1"/>
                </a:solidFill>
              </a:rPr>
            </a:br>
            <a:r>
              <a:rPr lang="en-GB" sz="2000" i="1" dirty="0">
                <a:solidFill>
                  <a:schemeClr val="bg2">
                    <a:lumMod val="10000"/>
                  </a:schemeClr>
                </a:solidFill>
              </a:rPr>
              <a:t> </a:t>
            </a:r>
            <a:r>
              <a:rPr lang="en-GB" sz="2000" i="1" dirty="0" smtClean="0">
                <a:solidFill>
                  <a:schemeClr val="bg2">
                    <a:lumMod val="10000"/>
                  </a:schemeClr>
                </a:solidFill>
              </a:rPr>
              <a:t>  </a:t>
            </a:r>
            <a:r>
              <a:rPr lang="en-GB" sz="1800" i="1" dirty="0" smtClean="0">
                <a:solidFill>
                  <a:schemeClr val="bg2">
                    <a:lumMod val="10000"/>
                  </a:schemeClr>
                </a:solidFill>
              </a:rPr>
              <a:t> </a:t>
            </a:r>
            <a:r>
              <a:rPr lang="en-GB" sz="2000" i="1" dirty="0" smtClean="0">
                <a:solidFill>
                  <a:schemeClr val="bg2">
                    <a:lumMod val="10000"/>
                  </a:schemeClr>
                </a:solidFill>
              </a:rPr>
              <a:t>www.ecotradeandinvestment.com</a:t>
            </a:r>
            <a:r>
              <a:rPr lang="en-GB" sz="2000" i="1" dirty="0" smtClean="0">
                <a:solidFill>
                  <a:schemeClr val="bg1"/>
                </a:solidFill>
              </a:rPr>
              <a:t/>
            </a:r>
            <a:br>
              <a:rPr lang="en-GB" sz="2000" i="1" dirty="0" smtClean="0">
                <a:solidFill>
                  <a:schemeClr val="bg1"/>
                </a:solidFill>
              </a:rPr>
            </a:br>
            <a:r>
              <a:rPr lang="en-GB" sz="1800" i="1" dirty="0" smtClean="0">
                <a:solidFill>
                  <a:schemeClr val="bg1"/>
                </a:solidFill>
              </a:rPr>
              <a:t/>
            </a:r>
            <a:br>
              <a:rPr lang="en-GB" sz="1800" i="1" dirty="0" smtClean="0">
                <a:solidFill>
                  <a:schemeClr val="bg1"/>
                </a:solidFill>
              </a:rPr>
            </a:br>
            <a:r>
              <a:rPr lang="en-GB" sz="1800" i="1" dirty="0" smtClean="0">
                <a:solidFill>
                  <a:schemeClr val="bg1"/>
                </a:solidFill>
              </a:rPr>
              <a:t>                                                                                        </a:t>
            </a:r>
            <a:r>
              <a:rPr lang="en-GB" sz="2000" i="1" dirty="0" smtClean="0">
                <a:solidFill>
                  <a:schemeClr val="bg1"/>
                </a:solidFill>
              </a:rPr>
              <a:t/>
            </a:r>
            <a:br>
              <a:rPr lang="en-GB" sz="2000" i="1" dirty="0" smtClean="0">
                <a:solidFill>
                  <a:schemeClr val="bg1"/>
                </a:solidFill>
              </a:rPr>
            </a:br>
            <a:r>
              <a:rPr lang="en-GB" sz="2000" i="1" dirty="0" smtClean="0">
                <a:solidFill>
                  <a:schemeClr val="bg1"/>
                </a:solidFill>
              </a:rPr>
              <a:t/>
            </a:r>
            <a:br>
              <a:rPr lang="en-GB" sz="2000" i="1" dirty="0" smtClean="0">
                <a:solidFill>
                  <a:schemeClr val="bg1"/>
                </a:solidFill>
              </a:rPr>
            </a:br>
            <a:endParaRPr lang="en-GB" sz="2000" dirty="0">
              <a:solidFill>
                <a:schemeClr val="bg1"/>
              </a:solidFill>
            </a:endParaRPr>
          </a:p>
        </p:txBody>
      </p:sp>
      <p:sp>
        <p:nvSpPr>
          <p:cNvPr id="3" name="Subtitle 2"/>
          <p:cNvSpPr>
            <a:spLocks noGrp="1"/>
          </p:cNvSpPr>
          <p:nvPr>
            <p:ph type="subTitle" idx="1"/>
          </p:nvPr>
        </p:nvSpPr>
        <p:spPr>
          <a:xfrm>
            <a:off x="3059832" y="1628800"/>
            <a:ext cx="6084168" cy="5229200"/>
          </a:xfrm>
          <a:gradFill flip="none" rotWithShape="1">
            <a:gsLst>
              <a:gs pos="0">
                <a:srgbClr val="FFEFD1">
                  <a:alpha val="50000"/>
                </a:srgbClr>
              </a:gs>
              <a:gs pos="100000">
                <a:srgbClr val="F0EBD5"/>
              </a:gs>
              <a:gs pos="100000">
                <a:srgbClr val="D1C39F"/>
              </a:gs>
            </a:gsLst>
            <a:lin ang="6000000" scaled="0"/>
            <a:tileRect/>
          </a:gradFill>
        </p:spPr>
        <p:txBody>
          <a:bodyPr anchor="ctr">
            <a:normAutofit fontScale="25000" lnSpcReduction="20000"/>
          </a:bodyPr>
          <a:lstStyle/>
          <a:p>
            <a:pPr algn="l"/>
            <a:endParaRPr lang="en-GB" sz="8000" b="1" dirty="0" smtClean="0">
              <a:solidFill>
                <a:srgbClr val="16150C"/>
              </a:solidFill>
            </a:endParaRPr>
          </a:p>
          <a:p>
            <a:pPr algn="l"/>
            <a:r>
              <a:rPr lang="en-GB" sz="8000" b="1" dirty="0" smtClean="0">
                <a:solidFill>
                  <a:srgbClr val="16150C"/>
                </a:solidFill>
              </a:rPr>
              <a:t>Our </a:t>
            </a:r>
            <a:r>
              <a:rPr lang="en-GB" sz="8000" b="1" dirty="0">
                <a:solidFill>
                  <a:srgbClr val="16150C"/>
                </a:solidFill>
              </a:rPr>
              <a:t>main expertise in strategic finance management covers</a:t>
            </a:r>
            <a:r>
              <a:rPr lang="en-GB" sz="8000" b="1" dirty="0" smtClean="0">
                <a:solidFill>
                  <a:srgbClr val="16150C"/>
                </a:solidFill>
              </a:rPr>
              <a:t>:</a:t>
            </a:r>
          </a:p>
          <a:p>
            <a:pPr algn="l">
              <a:buFont typeface="Arial" pitchFamily="34" charset="0"/>
              <a:buChar char="•"/>
            </a:pPr>
            <a:r>
              <a:rPr lang="en-GB" sz="8000" dirty="0" smtClean="0">
                <a:solidFill>
                  <a:srgbClr val="16150C"/>
                </a:solidFill>
              </a:rPr>
              <a:t>Management </a:t>
            </a:r>
            <a:r>
              <a:rPr lang="en-GB" sz="8000" dirty="0">
                <a:solidFill>
                  <a:srgbClr val="16150C"/>
                </a:solidFill>
              </a:rPr>
              <a:t>of State Finance, </a:t>
            </a:r>
          </a:p>
          <a:p>
            <a:pPr algn="l">
              <a:buFont typeface="Arial" pitchFamily="34" charset="0"/>
              <a:buChar char="•"/>
            </a:pPr>
            <a:r>
              <a:rPr lang="en-GB" sz="8000" dirty="0">
                <a:solidFill>
                  <a:srgbClr val="16150C"/>
                </a:solidFill>
              </a:rPr>
              <a:t>Forecast of Business Environment,</a:t>
            </a:r>
          </a:p>
          <a:p>
            <a:pPr algn="l">
              <a:buFont typeface="Arial" pitchFamily="34" charset="0"/>
              <a:buChar char="•"/>
            </a:pPr>
            <a:r>
              <a:rPr lang="en-GB" sz="8000" dirty="0">
                <a:solidFill>
                  <a:srgbClr val="16150C"/>
                </a:solidFill>
              </a:rPr>
              <a:t>Management of Financial Institutions, </a:t>
            </a:r>
          </a:p>
          <a:p>
            <a:pPr algn="l">
              <a:buFont typeface="Arial" pitchFamily="34" charset="0"/>
              <a:buChar char="•"/>
            </a:pPr>
            <a:r>
              <a:rPr lang="en-GB" sz="8000" dirty="0">
                <a:solidFill>
                  <a:srgbClr val="16150C"/>
                </a:solidFill>
              </a:rPr>
              <a:t>Management of Corporate Finance,</a:t>
            </a:r>
          </a:p>
          <a:p>
            <a:pPr algn="l">
              <a:buFont typeface="Arial" pitchFamily="34" charset="0"/>
              <a:buChar char="•"/>
            </a:pPr>
            <a:r>
              <a:rPr lang="en-GB" sz="8000" dirty="0">
                <a:solidFill>
                  <a:srgbClr val="16150C"/>
                </a:solidFill>
              </a:rPr>
              <a:t>Investment Management,</a:t>
            </a:r>
          </a:p>
          <a:p>
            <a:pPr algn="l">
              <a:buFont typeface="Arial" pitchFamily="34" charset="0"/>
              <a:buChar char="•"/>
            </a:pPr>
            <a:r>
              <a:rPr lang="en-GB" sz="8000" dirty="0">
                <a:solidFill>
                  <a:srgbClr val="16150C"/>
                </a:solidFill>
              </a:rPr>
              <a:t>Financial Control,</a:t>
            </a:r>
          </a:p>
          <a:p>
            <a:pPr algn="l">
              <a:buFont typeface="Arial" pitchFamily="34" charset="0"/>
              <a:buChar char="•"/>
            </a:pPr>
            <a:r>
              <a:rPr lang="en-GB" sz="8000" dirty="0">
                <a:solidFill>
                  <a:srgbClr val="16150C"/>
                </a:solidFill>
              </a:rPr>
              <a:t>Strategic Management,</a:t>
            </a:r>
          </a:p>
          <a:p>
            <a:pPr algn="l">
              <a:buFont typeface="Arial" pitchFamily="34" charset="0"/>
              <a:buChar char="•"/>
            </a:pPr>
            <a:r>
              <a:rPr lang="en-GB" sz="8000" dirty="0">
                <a:solidFill>
                  <a:srgbClr val="16150C"/>
                </a:solidFill>
              </a:rPr>
              <a:t>Management Control Systems,</a:t>
            </a:r>
          </a:p>
          <a:p>
            <a:pPr algn="l">
              <a:buFont typeface="Arial" pitchFamily="34" charset="0"/>
              <a:buChar char="•"/>
            </a:pPr>
            <a:r>
              <a:rPr lang="en-GB" sz="8000" dirty="0">
                <a:solidFill>
                  <a:srgbClr val="16150C"/>
                </a:solidFill>
              </a:rPr>
              <a:t>Corporate </a:t>
            </a:r>
            <a:r>
              <a:rPr lang="en-GB" sz="8000" dirty="0" smtClean="0">
                <a:solidFill>
                  <a:srgbClr val="16150C"/>
                </a:solidFill>
              </a:rPr>
              <a:t>Governance</a:t>
            </a:r>
          </a:p>
          <a:p>
            <a:pPr algn="l"/>
            <a:r>
              <a:rPr lang="en-GB" sz="8000" b="1" dirty="0" smtClean="0">
                <a:solidFill>
                  <a:srgbClr val="16150C"/>
                </a:solidFill>
              </a:rPr>
              <a:t>Our interest  of research involves:</a:t>
            </a:r>
          </a:p>
          <a:p>
            <a:pPr algn="l"/>
            <a:r>
              <a:rPr lang="en-GB" sz="8000" dirty="0" smtClean="0">
                <a:solidFill>
                  <a:srgbClr val="16150C"/>
                </a:solidFill>
              </a:rPr>
              <a:t>Corporate </a:t>
            </a:r>
            <a:r>
              <a:rPr lang="en-GB" sz="8000" dirty="0">
                <a:solidFill>
                  <a:srgbClr val="16150C"/>
                </a:solidFill>
              </a:rPr>
              <a:t>Governance &amp; Strategic Finance Management, Sustainable Development Strategies and Global Monetary &amp; Fiscal </a:t>
            </a:r>
            <a:r>
              <a:rPr lang="en-GB" sz="8000" dirty="0" smtClean="0">
                <a:solidFill>
                  <a:srgbClr val="16150C"/>
                </a:solidFill>
              </a:rPr>
              <a:t>Policies</a:t>
            </a:r>
          </a:p>
          <a:p>
            <a:pPr algn="l"/>
            <a:r>
              <a:rPr lang="en-GB" sz="7200" dirty="0" smtClean="0">
                <a:solidFill>
                  <a:srgbClr val="16150C"/>
                </a:solidFill>
              </a:rPr>
              <a:t>Articles regarding current issues are published on </a:t>
            </a:r>
            <a:r>
              <a:rPr lang="en-GB" sz="7200" dirty="0" smtClean="0">
                <a:solidFill>
                  <a:srgbClr val="16150C"/>
                </a:solidFill>
                <a:hlinkClick r:id="rId3"/>
              </a:rPr>
              <a:t>http://www.ecotradeandinvestment.com/Research.html</a:t>
            </a:r>
            <a:endParaRPr lang="en-GB" sz="7200" dirty="0">
              <a:solidFill>
                <a:srgbClr val="16150C"/>
              </a:solidFill>
            </a:endParaRPr>
          </a:p>
          <a:p>
            <a:pPr algn="l"/>
            <a:endParaRPr lang="en-GB" dirty="0" smtClean="0">
              <a:solidFill>
                <a:srgbClr val="16150C"/>
              </a:solidFill>
            </a:endParaRPr>
          </a:p>
          <a:p>
            <a:pPr algn="l"/>
            <a:endParaRPr lang="en-GB" dirty="0">
              <a:solidFill>
                <a:srgbClr val="16150C"/>
              </a:solidFill>
            </a:endParaRPr>
          </a:p>
        </p:txBody>
      </p:sp>
      <p:pic>
        <p:nvPicPr>
          <p:cNvPr id="1026" name="Picture 2" descr="C:\Users\Asta\Pictures\eco\eco logo 1.jpg"/>
          <p:cNvPicPr>
            <a:picLocks noChangeAspect="1" noChangeArrowheads="1"/>
          </p:cNvPicPr>
          <p:nvPr/>
        </p:nvPicPr>
        <p:blipFill>
          <a:blip r:embed="rId4" cstate="print"/>
          <a:srcRect/>
          <a:stretch>
            <a:fillRect/>
          </a:stretch>
        </p:blipFill>
        <p:spPr bwMode="auto">
          <a:xfrm>
            <a:off x="0" y="0"/>
            <a:ext cx="4110618" cy="1656184"/>
          </a:xfrm>
          <a:prstGeom prst="rect">
            <a:avLst/>
          </a:prstGeom>
          <a:noFill/>
        </p:spPr>
      </p:pic>
      <p:pic>
        <p:nvPicPr>
          <p:cNvPr id="9" name="ecx_x0000_i1025" descr="Facebook-Icon.png">
            <a:hlinkClick r:id="rId5"/>
          </p:cNvPr>
          <p:cNvPicPr/>
          <p:nvPr/>
        </p:nvPicPr>
        <p:blipFill>
          <a:blip r:embed="rId6" cstate="print"/>
          <a:srcRect/>
          <a:stretch>
            <a:fillRect/>
          </a:stretch>
        </p:blipFill>
        <p:spPr bwMode="auto">
          <a:xfrm>
            <a:off x="7596336" y="548680"/>
            <a:ext cx="360040" cy="338708"/>
          </a:xfrm>
          <a:prstGeom prst="rect">
            <a:avLst/>
          </a:prstGeom>
          <a:noFill/>
          <a:ln w="9525">
            <a:noFill/>
            <a:miter lim="800000"/>
            <a:headEnd/>
            <a:tailEnd/>
          </a:ln>
        </p:spPr>
      </p:pic>
      <p:pic>
        <p:nvPicPr>
          <p:cNvPr id="10" name="ecx_x0000_i1026" descr="Twitter-Icon.png">
            <a:hlinkClick r:id="rId7" tgtFrame="_blank" tooltip="&quot;Mix Twitter&quot;"/>
          </p:cNvPr>
          <p:cNvPicPr/>
          <p:nvPr/>
        </p:nvPicPr>
        <p:blipFill>
          <a:blip r:embed="rId8" cstate="print"/>
          <a:srcRect/>
          <a:stretch>
            <a:fillRect/>
          </a:stretch>
        </p:blipFill>
        <p:spPr bwMode="auto">
          <a:xfrm>
            <a:off x="8028384" y="548680"/>
            <a:ext cx="360040" cy="349374"/>
          </a:xfrm>
          <a:prstGeom prst="rect">
            <a:avLst/>
          </a:prstGeom>
          <a:noFill/>
          <a:ln w="9525">
            <a:noFill/>
            <a:miter lim="800000"/>
            <a:headEnd/>
            <a:tailEnd/>
          </a:ln>
        </p:spPr>
      </p:pic>
      <p:pic>
        <p:nvPicPr>
          <p:cNvPr id="11" name="ecx_x0000_i1027" descr="Linkedin-Icon.png">
            <a:hlinkClick r:id="rId9" tgtFrame="_blank" tooltip="&quot;Mix LinkedIn&quot;"/>
          </p:cNvPr>
          <p:cNvPicPr/>
          <p:nvPr/>
        </p:nvPicPr>
        <p:blipFill>
          <a:blip r:embed="rId10" cstate="print"/>
          <a:srcRect/>
          <a:stretch>
            <a:fillRect/>
          </a:stretch>
        </p:blipFill>
        <p:spPr bwMode="auto">
          <a:xfrm>
            <a:off x="8460432" y="548680"/>
            <a:ext cx="385886" cy="349374"/>
          </a:xfrm>
          <a:prstGeom prst="rect">
            <a:avLst/>
          </a:prstGeom>
          <a:noFill/>
          <a:ln w="9525">
            <a:noFill/>
            <a:miter lim="800000"/>
            <a:headEnd/>
            <a:tailEnd/>
          </a:ln>
        </p:spPr>
      </p:pic>
      <p:sp>
        <p:nvSpPr>
          <p:cNvPr id="13" name="Rectangle 12"/>
          <p:cNvSpPr/>
          <p:nvPr/>
        </p:nvSpPr>
        <p:spPr>
          <a:xfrm>
            <a:off x="6228184" y="548680"/>
            <a:ext cx="1213987" cy="369332"/>
          </a:xfrm>
          <a:prstGeom prst="rect">
            <a:avLst/>
          </a:prstGeom>
        </p:spPr>
        <p:txBody>
          <a:bodyPr wrap="none">
            <a:spAutoFit/>
          </a:bodyPr>
          <a:lstStyle/>
          <a:p>
            <a:r>
              <a:rPr lang="en-GB" i="1" dirty="0" smtClean="0">
                <a:solidFill>
                  <a:schemeClr val="bg2">
                    <a:lumMod val="10000"/>
                  </a:schemeClr>
                </a:solidFill>
              </a:rPr>
              <a:t>   Follow us</a:t>
            </a:r>
            <a:endParaRPr lang="en-GB" dirty="0">
              <a:solidFill>
                <a:schemeClr val="bg2">
                  <a:lumMod val="10000"/>
                </a:schemeClr>
              </a:solidFill>
            </a:endParaRPr>
          </a:p>
        </p:txBody>
      </p:sp>
      <p:sp>
        <p:nvSpPr>
          <p:cNvPr id="16" name="Subtitle 2"/>
          <p:cNvSpPr txBox="1">
            <a:spLocks/>
          </p:cNvSpPr>
          <p:nvPr/>
        </p:nvSpPr>
        <p:spPr>
          <a:xfrm>
            <a:off x="0" y="4581128"/>
            <a:ext cx="3059832" cy="1656184"/>
          </a:xfrm>
          <a:prstGeom prst="rect">
            <a:avLst/>
          </a:prstGeom>
          <a:gradFill flip="none" rotWithShape="1">
            <a:gsLst>
              <a:gs pos="0">
                <a:srgbClr val="FFEFD1">
                  <a:alpha val="30000"/>
                </a:srgbClr>
              </a:gs>
              <a:gs pos="100000">
                <a:srgbClr val="F0EBD5"/>
              </a:gs>
              <a:gs pos="100000">
                <a:srgbClr val="D1C39F"/>
              </a:gs>
            </a:gsLst>
            <a:lin ang="6000000" scaled="0"/>
            <a:tileRect/>
          </a:gra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GB" sz="3200" b="1" dirty="0" smtClean="0">
                <a:solidFill>
                  <a:schemeClr val="bg2">
                    <a:lumMod val="10000"/>
                  </a:schemeClr>
                </a:solidFill>
              </a:rPr>
              <a:t>Expertise</a:t>
            </a:r>
            <a:endParaRPr kumimoji="0" lang="en-GB" sz="3200" b="1" i="0" u="none" strike="noStrike" kern="1200" cap="none" spc="0" normalizeH="0" baseline="0" noProof="0" dirty="0" smtClean="0">
              <a:ln>
                <a:noFill/>
              </a:ln>
              <a:solidFill>
                <a:schemeClr val="bg2">
                  <a:lumMod val="10000"/>
                </a:schemeClr>
              </a:solidFill>
              <a:effectLst/>
              <a:uLnTx/>
              <a:uFillTx/>
              <a:latin typeface="+mn-lt"/>
              <a:ea typeface="+mn-ea"/>
              <a:cs typeface="+mn-cs"/>
            </a:endParaRPr>
          </a:p>
        </p:txBody>
      </p:sp>
      <p:sp>
        <p:nvSpPr>
          <p:cNvPr id="12" name="Slide Number Placeholder 11"/>
          <p:cNvSpPr>
            <a:spLocks noGrp="1"/>
          </p:cNvSpPr>
          <p:nvPr>
            <p:ph type="sldNum" sz="quarter" idx="12"/>
          </p:nvPr>
        </p:nvSpPr>
        <p:spPr/>
        <p:txBody>
          <a:bodyPr/>
          <a:lstStyle/>
          <a:p>
            <a:fld id="{F22B22F3-4D96-41C7-8973-72068B8D3AA7}" type="slidenum">
              <a:rPr lang="en-GB" smtClean="0"/>
              <a:t>4</a:t>
            </a:fld>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20000" r="-20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656184"/>
          </a:xfrm>
          <a:solidFill>
            <a:schemeClr val="bg1"/>
          </a:solidFill>
        </p:spPr>
        <p:txBody>
          <a:bodyPr tIns="0" bIns="720000">
            <a:normAutofit fontScale="90000"/>
          </a:bodyPr>
          <a:lstStyle/>
          <a:p>
            <a:pPr algn="r"/>
            <a:r>
              <a:rPr lang="en-GB" sz="2000" i="1" dirty="0" smtClean="0">
                <a:solidFill>
                  <a:schemeClr val="bg1"/>
                </a:solidFill>
              </a:rPr>
              <a:t>                                                                               </a:t>
            </a:r>
            <a:br>
              <a:rPr lang="en-GB" sz="2000" i="1" dirty="0" smtClean="0">
                <a:solidFill>
                  <a:schemeClr val="bg1"/>
                </a:solidFill>
              </a:rPr>
            </a:br>
            <a:r>
              <a:rPr lang="en-GB" sz="2000" i="1" dirty="0">
                <a:solidFill>
                  <a:schemeClr val="bg1"/>
                </a:solidFill>
              </a:rPr>
              <a:t/>
            </a:r>
            <a:br>
              <a:rPr lang="en-GB" sz="2000" i="1" dirty="0">
                <a:solidFill>
                  <a:schemeClr val="bg1"/>
                </a:solidFill>
              </a:rPr>
            </a:br>
            <a:r>
              <a:rPr lang="en-GB" sz="2000" i="1" dirty="0" smtClean="0">
                <a:solidFill>
                  <a:schemeClr val="bg1"/>
                </a:solidFill>
              </a:rPr>
              <a:t/>
            </a:r>
            <a:br>
              <a:rPr lang="en-GB" sz="2000" i="1" dirty="0" smtClean="0">
                <a:solidFill>
                  <a:schemeClr val="bg1"/>
                </a:solidFill>
              </a:rPr>
            </a:br>
            <a:r>
              <a:rPr lang="en-GB" sz="2000" i="1" dirty="0">
                <a:solidFill>
                  <a:schemeClr val="bg2">
                    <a:lumMod val="10000"/>
                  </a:schemeClr>
                </a:solidFill>
              </a:rPr>
              <a:t> </a:t>
            </a:r>
            <a:r>
              <a:rPr lang="en-GB" sz="2000" i="1" dirty="0" smtClean="0">
                <a:solidFill>
                  <a:schemeClr val="bg2">
                    <a:lumMod val="10000"/>
                  </a:schemeClr>
                </a:solidFill>
              </a:rPr>
              <a:t>  </a:t>
            </a:r>
            <a:r>
              <a:rPr lang="en-GB" sz="1800" i="1" dirty="0" smtClean="0">
                <a:solidFill>
                  <a:schemeClr val="bg2">
                    <a:lumMod val="10000"/>
                  </a:schemeClr>
                </a:solidFill>
              </a:rPr>
              <a:t> </a:t>
            </a:r>
            <a:r>
              <a:rPr lang="en-GB" sz="2000" i="1" dirty="0" smtClean="0">
                <a:solidFill>
                  <a:schemeClr val="bg2">
                    <a:lumMod val="10000"/>
                  </a:schemeClr>
                </a:solidFill>
              </a:rPr>
              <a:t>www.ecotradeandinvestment.com</a:t>
            </a:r>
            <a:r>
              <a:rPr lang="en-GB" sz="2000" i="1" dirty="0" smtClean="0">
                <a:solidFill>
                  <a:schemeClr val="bg1"/>
                </a:solidFill>
              </a:rPr>
              <a:t/>
            </a:r>
            <a:br>
              <a:rPr lang="en-GB" sz="2000" i="1" dirty="0" smtClean="0">
                <a:solidFill>
                  <a:schemeClr val="bg1"/>
                </a:solidFill>
              </a:rPr>
            </a:br>
            <a:r>
              <a:rPr lang="en-GB" sz="1800" i="1" dirty="0" smtClean="0">
                <a:solidFill>
                  <a:schemeClr val="bg1"/>
                </a:solidFill>
              </a:rPr>
              <a:t/>
            </a:r>
            <a:br>
              <a:rPr lang="en-GB" sz="1800" i="1" dirty="0" smtClean="0">
                <a:solidFill>
                  <a:schemeClr val="bg1"/>
                </a:solidFill>
              </a:rPr>
            </a:br>
            <a:r>
              <a:rPr lang="en-GB" sz="1800" i="1" dirty="0" smtClean="0">
                <a:solidFill>
                  <a:schemeClr val="bg1"/>
                </a:solidFill>
              </a:rPr>
              <a:t>                                                                                        </a:t>
            </a:r>
            <a:r>
              <a:rPr lang="en-GB" sz="2000" i="1" dirty="0" smtClean="0">
                <a:solidFill>
                  <a:schemeClr val="bg1"/>
                </a:solidFill>
              </a:rPr>
              <a:t/>
            </a:r>
            <a:br>
              <a:rPr lang="en-GB" sz="2000" i="1" dirty="0" smtClean="0">
                <a:solidFill>
                  <a:schemeClr val="bg1"/>
                </a:solidFill>
              </a:rPr>
            </a:br>
            <a:r>
              <a:rPr lang="en-GB" sz="2000" i="1" dirty="0" smtClean="0">
                <a:solidFill>
                  <a:schemeClr val="bg1"/>
                </a:solidFill>
              </a:rPr>
              <a:t/>
            </a:r>
            <a:br>
              <a:rPr lang="en-GB" sz="2000" i="1" dirty="0" smtClean="0">
                <a:solidFill>
                  <a:schemeClr val="bg1"/>
                </a:solidFill>
              </a:rPr>
            </a:br>
            <a:endParaRPr lang="en-GB" sz="2000" dirty="0">
              <a:solidFill>
                <a:schemeClr val="bg1"/>
              </a:solidFill>
            </a:endParaRPr>
          </a:p>
        </p:txBody>
      </p:sp>
      <p:sp>
        <p:nvSpPr>
          <p:cNvPr id="3" name="Subtitle 2"/>
          <p:cNvSpPr>
            <a:spLocks noGrp="1"/>
          </p:cNvSpPr>
          <p:nvPr>
            <p:ph type="subTitle" idx="1"/>
          </p:nvPr>
        </p:nvSpPr>
        <p:spPr>
          <a:xfrm>
            <a:off x="3059832" y="1628800"/>
            <a:ext cx="6084168" cy="5229200"/>
          </a:xfrm>
          <a:gradFill flip="none" rotWithShape="1">
            <a:gsLst>
              <a:gs pos="0">
                <a:srgbClr val="FFEFD1">
                  <a:alpha val="50000"/>
                </a:srgbClr>
              </a:gs>
              <a:gs pos="100000">
                <a:srgbClr val="F0EBD5"/>
              </a:gs>
              <a:gs pos="100000">
                <a:srgbClr val="D1C39F"/>
              </a:gs>
            </a:gsLst>
            <a:lin ang="6000000" scaled="0"/>
            <a:tileRect/>
          </a:gradFill>
        </p:spPr>
        <p:txBody>
          <a:bodyPr anchor="ctr">
            <a:noAutofit/>
          </a:bodyPr>
          <a:lstStyle/>
          <a:p>
            <a:pPr algn="l"/>
            <a:r>
              <a:rPr lang="en-GB" sz="1800" dirty="0" smtClean="0">
                <a:solidFill>
                  <a:srgbClr val="16150C"/>
                </a:solidFill>
              </a:rPr>
              <a:t>We </a:t>
            </a:r>
            <a:r>
              <a:rPr lang="en-GB" sz="1800" dirty="0">
                <a:solidFill>
                  <a:srgbClr val="16150C"/>
                </a:solidFill>
              </a:rPr>
              <a:t>may conduct research, prepare feasibility studies and contribute to the management of development projects. </a:t>
            </a:r>
          </a:p>
          <a:p>
            <a:pPr algn="l"/>
            <a:r>
              <a:rPr lang="en-GB" sz="1800" dirty="0" smtClean="0">
                <a:solidFill>
                  <a:srgbClr val="16150C"/>
                </a:solidFill>
              </a:rPr>
              <a:t>Our profound </a:t>
            </a:r>
            <a:r>
              <a:rPr lang="en-GB" sz="1800" dirty="0">
                <a:solidFill>
                  <a:srgbClr val="16150C"/>
                </a:solidFill>
              </a:rPr>
              <a:t>analysis on competitive environment and objective appraisals on resources are used to identify long term goals. </a:t>
            </a:r>
            <a:endParaRPr lang="en-GB" sz="1800" dirty="0" smtClean="0">
              <a:solidFill>
                <a:srgbClr val="16150C"/>
              </a:solidFill>
            </a:endParaRPr>
          </a:p>
          <a:p>
            <a:pPr algn="l"/>
            <a:r>
              <a:rPr lang="en-GB" sz="1800" dirty="0" smtClean="0">
                <a:solidFill>
                  <a:srgbClr val="16150C"/>
                </a:solidFill>
              </a:rPr>
              <a:t>For </a:t>
            </a:r>
            <a:r>
              <a:rPr lang="en-GB" sz="1800" dirty="0">
                <a:solidFill>
                  <a:srgbClr val="16150C"/>
                </a:solidFill>
              </a:rPr>
              <a:t>the purpose of value maximization we prepare feasibility studies. Identified alternative strategies are evaluated by forecasting cash flows. </a:t>
            </a:r>
            <a:r>
              <a:rPr lang="en-GB" sz="1800" dirty="0" smtClean="0">
                <a:solidFill>
                  <a:srgbClr val="16150C"/>
                </a:solidFill>
              </a:rPr>
              <a:t>Moreover</a:t>
            </a:r>
            <a:r>
              <a:rPr lang="en-GB" sz="1800" dirty="0">
                <a:solidFill>
                  <a:srgbClr val="16150C"/>
                </a:solidFill>
              </a:rPr>
              <a:t>, we assess costs benefits of the leverage into capital budgeting decisions. </a:t>
            </a:r>
            <a:endParaRPr lang="en-GB" sz="1800" dirty="0" smtClean="0">
              <a:solidFill>
                <a:srgbClr val="16150C"/>
              </a:solidFill>
            </a:endParaRPr>
          </a:p>
          <a:p>
            <a:pPr algn="l"/>
            <a:r>
              <a:rPr lang="en-GB" sz="1800" dirty="0" smtClean="0">
                <a:solidFill>
                  <a:srgbClr val="16150C"/>
                </a:solidFill>
              </a:rPr>
              <a:t>We </a:t>
            </a:r>
            <a:r>
              <a:rPr lang="en-GB" sz="1800" dirty="0">
                <a:solidFill>
                  <a:srgbClr val="16150C"/>
                </a:solidFill>
              </a:rPr>
              <a:t>aim to increase strategic flexibility of projects by introducing decision making points at multiple stages and considering an array of further options. </a:t>
            </a:r>
            <a:endParaRPr lang="en-GB" sz="1800" dirty="0" smtClean="0">
              <a:solidFill>
                <a:srgbClr val="16150C"/>
              </a:solidFill>
            </a:endParaRPr>
          </a:p>
          <a:p>
            <a:pPr algn="l"/>
            <a:r>
              <a:rPr lang="en-GB" sz="1800" dirty="0" smtClean="0">
                <a:solidFill>
                  <a:srgbClr val="16150C"/>
                </a:solidFill>
              </a:rPr>
              <a:t>Integrated </a:t>
            </a:r>
            <a:r>
              <a:rPr lang="en-GB" sz="1800" dirty="0">
                <a:solidFill>
                  <a:srgbClr val="16150C"/>
                </a:solidFill>
              </a:rPr>
              <a:t>financial analysis with strategic analysis enables us to manage uncertainties and lead projects according to changed circumstances. </a:t>
            </a:r>
            <a:endParaRPr lang="en-GB" sz="1800" dirty="0" smtClean="0">
              <a:solidFill>
                <a:srgbClr val="16150C"/>
              </a:solidFill>
            </a:endParaRPr>
          </a:p>
          <a:p>
            <a:pPr algn="l"/>
            <a:r>
              <a:rPr lang="en-GB" sz="1800" dirty="0" smtClean="0">
                <a:solidFill>
                  <a:srgbClr val="16150C"/>
                </a:solidFill>
              </a:rPr>
              <a:t>According </a:t>
            </a:r>
            <a:r>
              <a:rPr lang="en-GB" sz="1800" dirty="0">
                <a:solidFill>
                  <a:srgbClr val="16150C"/>
                </a:solidFill>
              </a:rPr>
              <a:t>to the project's development stage and objectives, we may find business partners.</a:t>
            </a:r>
          </a:p>
        </p:txBody>
      </p:sp>
      <p:pic>
        <p:nvPicPr>
          <p:cNvPr id="1026" name="Picture 2" descr="C:\Users\Asta\Pictures\eco\eco logo 1.jpg"/>
          <p:cNvPicPr>
            <a:picLocks noChangeAspect="1" noChangeArrowheads="1"/>
          </p:cNvPicPr>
          <p:nvPr/>
        </p:nvPicPr>
        <p:blipFill>
          <a:blip r:embed="rId3" cstate="print"/>
          <a:srcRect/>
          <a:stretch>
            <a:fillRect/>
          </a:stretch>
        </p:blipFill>
        <p:spPr bwMode="auto">
          <a:xfrm>
            <a:off x="0" y="0"/>
            <a:ext cx="4110618" cy="1656184"/>
          </a:xfrm>
          <a:prstGeom prst="rect">
            <a:avLst/>
          </a:prstGeom>
          <a:noFill/>
        </p:spPr>
      </p:pic>
      <p:pic>
        <p:nvPicPr>
          <p:cNvPr id="9" name="ecx_x0000_i1025" descr="Facebook-Icon.png">
            <a:hlinkClick r:id="rId4"/>
          </p:cNvPr>
          <p:cNvPicPr/>
          <p:nvPr/>
        </p:nvPicPr>
        <p:blipFill>
          <a:blip r:embed="rId5" cstate="print"/>
          <a:srcRect/>
          <a:stretch>
            <a:fillRect/>
          </a:stretch>
        </p:blipFill>
        <p:spPr bwMode="auto">
          <a:xfrm>
            <a:off x="7596336" y="548680"/>
            <a:ext cx="360040" cy="338708"/>
          </a:xfrm>
          <a:prstGeom prst="rect">
            <a:avLst/>
          </a:prstGeom>
          <a:noFill/>
          <a:ln w="9525">
            <a:noFill/>
            <a:miter lim="800000"/>
            <a:headEnd/>
            <a:tailEnd/>
          </a:ln>
        </p:spPr>
      </p:pic>
      <p:pic>
        <p:nvPicPr>
          <p:cNvPr id="10" name="ecx_x0000_i1026" descr="Twitter-Icon.png">
            <a:hlinkClick r:id="rId6" tgtFrame="_blank" tooltip="&quot;Mix Twitter&quot;"/>
          </p:cNvPr>
          <p:cNvPicPr/>
          <p:nvPr/>
        </p:nvPicPr>
        <p:blipFill>
          <a:blip r:embed="rId7" cstate="print"/>
          <a:srcRect/>
          <a:stretch>
            <a:fillRect/>
          </a:stretch>
        </p:blipFill>
        <p:spPr bwMode="auto">
          <a:xfrm>
            <a:off x="8028384" y="548680"/>
            <a:ext cx="360040" cy="349374"/>
          </a:xfrm>
          <a:prstGeom prst="rect">
            <a:avLst/>
          </a:prstGeom>
          <a:noFill/>
          <a:ln w="9525">
            <a:noFill/>
            <a:miter lim="800000"/>
            <a:headEnd/>
            <a:tailEnd/>
          </a:ln>
        </p:spPr>
      </p:pic>
      <p:pic>
        <p:nvPicPr>
          <p:cNvPr id="11" name="ecx_x0000_i1027" descr="Linkedin-Icon.png">
            <a:hlinkClick r:id="rId8" tgtFrame="_blank" tooltip="&quot;Mix LinkedIn&quot;"/>
          </p:cNvPr>
          <p:cNvPicPr/>
          <p:nvPr/>
        </p:nvPicPr>
        <p:blipFill>
          <a:blip r:embed="rId9" cstate="print"/>
          <a:srcRect/>
          <a:stretch>
            <a:fillRect/>
          </a:stretch>
        </p:blipFill>
        <p:spPr bwMode="auto">
          <a:xfrm>
            <a:off x="8460432" y="548680"/>
            <a:ext cx="385886" cy="349374"/>
          </a:xfrm>
          <a:prstGeom prst="rect">
            <a:avLst/>
          </a:prstGeom>
          <a:noFill/>
          <a:ln w="9525">
            <a:noFill/>
            <a:miter lim="800000"/>
            <a:headEnd/>
            <a:tailEnd/>
          </a:ln>
        </p:spPr>
      </p:pic>
      <p:sp>
        <p:nvSpPr>
          <p:cNvPr id="13" name="Rectangle 12"/>
          <p:cNvSpPr/>
          <p:nvPr/>
        </p:nvSpPr>
        <p:spPr>
          <a:xfrm>
            <a:off x="6228184" y="548680"/>
            <a:ext cx="1213987" cy="369332"/>
          </a:xfrm>
          <a:prstGeom prst="rect">
            <a:avLst/>
          </a:prstGeom>
        </p:spPr>
        <p:txBody>
          <a:bodyPr wrap="none">
            <a:spAutoFit/>
          </a:bodyPr>
          <a:lstStyle/>
          <a:p>
            <a:r>
              <a:rPr lang="en-GB" i="1" dirty="0" smtClean="0">
                <a:solidFill>
                  <a:schemeClr val="bg2">
                    <a:lumMod val="10000"/>
                  </a:schemeClr>
                </a:solidFill>
              </a:rPr>
              <a:t>   Follow us</a:t>
            </a:r>
            <a:endParaRPr lang="en-GB" dirty="0">
              <a:solidFill>
                <a:schemeClr val="bg2">
                  <a:lumMod val="10000"/>
                </a:schemeClr>
              </a:solidFill>
            </a:endParaRPr>
          </a:p>
        </p:txBody>
      </p:sp>
      <p:sp>
        <p:nvSpPr>
          <p:cNvPr id="16" name="Subtitle 2"/>
          <p:cNvSpPr txBox="1">
            <a:spLocks/>
          </p:cNvSpPr>
          <p:nvPr/>
        </p:nvSpPr>
        <p:spPr>
          <a:xfrm>
            <a:off x="0" y="4437112"/>
            <a:ext cx="3059832" cy="1800200"/>
          </a:xfrm>
          <a:prstGeom prst="rect">
            <a:avLst/>
          </a:prstGeom>
          <a:gradFill flip="none" rotWithShape="1">
            <a:gsLst>
              <a:gs pos="0">
                <a:srgbClr val="FFEFD1">
                  <a:alpha val="30000"/>
                </a:srgbClr>
              </a:gs>
              <a:gs pos="100000">
                <a:srgbClr val="F0EBD5"/>
              </a:gs>
              <a:gs pos="100000">
                <a:srgbClr val="D1C39F"/>
              </a:gs>
            </a:gsLst>
            <a:lin ang="6000000" scaled="0"/>
            <a:tileRect/>
          </a:gra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GB" sz="3200" b="1" dirty="0" smtClean="0">
                <a:solidFill>
                  <a:schemeClr val="bg2">
                    <a:lumMod val="10000"/>
                  </a:schemeClr>
                </a:solidFill>
              </a:rPr>
              <a:t>Services</a:t>
            </a:r>
            <a:endParaRPr kumimoji="0" lang="en-GB" sz="3200" b="1" i="0" u="none" strike="noStrike" kern="1200" cap="none" spc="0" normalizeH="0" baseline="0" noProof="0" dirty="0" smtClean="0">
              <a:ln>
                <a:noFill/>
              </a:ln>
              <a:solidFill>
                <a:schemeClr val="bg2">
                  <a:lumMod val="10000"/>
                </a:schemeClr>
              </a:solidFill>
              <a:effectLst/>
              <a:uLnTx/>
              <a:uFillTx/>
              <a:latin typeface="+mn-lt"/>
              <a:ea typeface="+mn-ea"/>
              <a:cs typeface="+mn-cs"/>
            </a:endParaRPr>
          </a:p>
        </p:txBody>
      </p:sp>
      <p:sp>
        <p:nvSpPr>
          <p:cNvPr id="12" name="Slide Number Placeholder 11"/>
          <p:cNvSpPr>
            <a:spLocks noGrp="1"/>
          </p:cNvSpPr>
          <p:nvPr>
            <p:ph type="sldNum" sz="quarter" idx="12"/>
          </p:nvPr>
        </p:nvSpPr>
        <p:spPr/>
        <p:txBody>
          <a:bodyPr/>
          <a:lstStyle/>
          <a:p>
            <a:fld id="{F22B22F3-4D96-41C7-8973-72068B8D3AA7}" type="slidenum">
              <a:rPr lang="en-GB" smtClean="0"/>
              <a:t>5</a:t>
            </a:fld>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21000" r="-2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656184"/>
          </a:xfrm>
          <a:solidFill>
            <a:schemeClr val="bg1"/>
          </a:solidFill>
        </p:spPr>
        <p:txBody>
          <a:bodyPr tIns="0" bIns="720000">
            <a:normAutofit fontScale="90000"/>
          </a:bodyPr>
          <a:lstStyle/>
          <a:p>
            <a:pPr algn="r"/>
            <a:r>
              <a:rPr lang="en-GB" sz="2000" i="1" dirty="0" smtClean="0">
                <a:solidFill>
                  <a:schemeClr val="bg1"/>
                </a:solidFill>
              </a:rPr>
              <a:t>                                                                               </a:t>
            </a:r>
            <a:br>
              <a:rPr lang="en-GB" sz="2000" i="1" dirty="0" smtClean="0">
                <a:solidFill>
                  <a:schemeClr val="bg1"/>
                </a:solidFill>
              </a:rPr>
            </a:br>
            <a:r>
              <a:rPr lang="en-GB" sz="2000" i="1" dirty="0">
                <a:solidFill>
                  <a:schemeClr val="bg1"/>
                </a:solidFill>
              </a:rPr>
              <a:t/>
            </a:r>
            <a:br>
              <a:rPr lang="en-GB" sz="2000" i="1" dirty="0">
                <a:solidFill>
                  <a:schemeClr val="bg1"/>
                </a:solidFill>
              </a:rPr>
            </a:br>
            <a:r>
              <a:rPr lang="en-GB" sz="2000" i="1" dirty="0" smtClean="0">
                <a:solidFill>
                  <a:schemeClr val="bg1"/>
                </a:solidFill>
              </a:rPr>
              <a:t/>
            </a:r>
            <a:br>
              <a:rPr lang="en-GB" sz="2000" i="1" dirty="0" smtClean="0">
                <a:solidFill>
                  <a:schemeClr val="bg1"/>
                </a:solidFill>
              </a:rPr>
            </a:br>
            <a:r>
              <a:rPr lang="en-GB" sz="2000" i="1" dirty="0">
                <a:solidFill>
                  <a:schemeClr val="bg2">
                    <a:lumMod val="10000"/>
                  </a:schemeClr>
                </a:solidFill>
              </a:rPr>
              <a:t> </a:t>
            </a:r>
            <a:r>
              <a:rPr lang="en-GB" sz="2000" i="1" dirty="0" smtClean="0">
                <a:solidFill>
                  <a:schemeClr val="bg2">
                    <a:lumMod val="10000"/>
                  </a:schemeClr>
                </a:solidFill>
              </a:rPr>
              <a:t>  </a:t>
            </a:r>
            <a:r>
              <a:rPr lang="en-GB" sz="1800" i="1" dirty="0" smtClean="0">
                <a:solidFill>
                  <a:schemeClr val="bg2">
                    <a:lumMod val="10000"/>
                  </a:schemeClr>
                </a:solidFill>
              </a:rPr>
              <a:t> </a:t>
            </a:r>
            <a:r>
              <a:rPr lang="en-GB" sz="2000" i="1" dirty="0" smtClean="0">
                <a:solidFill>
                  <a:schemeClr val="bg2">
                    <a:lumMod val="10000"/>
                  </a:schemeClr>
                </a:solidFill>
              </a:rPr>
              <a:t>www.ecotradeandinvestment.com</a:t>
            </a:r>
            <a:r>
              <a:rPr lang="en-GB" sz="2000" i="1" dirty="0" smtClean="0">
                <a:solidFill>
                  <a:schemeClr val="bg1"/>
                </a:solidFill>
              </a:rPr>
              <a:t/>
            </a:r>
            <a:br>
              <a:rPr lang="en-GB" sz="2000" i="1" dirty="0" smtClean="0">
                <a:solidFill>
                  <a:schemeClr val="bg1"/>
                </a:solidFill>
              </a:rPr>
            </a:br>
            <a:r>
              <a:rPr lang="en-GB" sz="1800" i="1" dirty="0" smtClean="0">
                <a:solidFill>
                  <a:schemeClr val="bg1"/>
                </a:solidFill>
              </a:rPr>
              <a:t/>
            </a:r>
            <a:br>
              <a:rPr lang="en-GB" sz="1800" i="1" dirty="0" smtClean="0">
                <a:solidFill>
                  <a:schemeClr val="bg1"/>
                </a:solidFill>
              </a:rPr>
            </a:br>
            <a:r>
              <a:rPr lang="en-GB" sz="1800" i="1" dirty="0" smtClean="0">
                <a:solidFill>
                  <a:schemeClr val="bg1"/>
                </a:solidFill>
              </a:rPr>
              <a:t>                                                                                        </a:t>
            </a:r>
            <a:r>
              <a:rPr lang="en-GB" sz="2000" i="1" dirty="0" smtClean="0">
                <a:solidFill>
                  <a:schemeClr val="bg1"/>
                </a:solidFill>
              </a:rPr>
              <a:t/>
            </a:r>
            <a:br>
              <a:rPr lang="en-GB" sz="2000" i="1" dirty="0" smtClean="0">
                <a:solidFill>
                  <a:schemeClr val="bg1"/>
                </a:solidFill>
              </a:rPr>
            </a:br>
            <a:r>
              <a:rPr lang="en-GB" sz="2000" i="1" dirty="0" smtClean="0">
                <a:solidFill>
                  <a:schemeClr val="bg1"/>
                </a:solidFill>
              </a:rPr>
              <a:t/>
            </a:r>
            <a:br>
              <a:rPr lang="en-GB" sz="2000" i="1" dirty="0" smtClean="0">
                <a:solidFill>
                  <a:schemeClr val="bg1"/>
                </a:solidFill>
              </a:rPr>
            </a:br>
            <a:endParaRPr lang="en-GB" sz="2000" dirty="0">
              <a:solidFill>
                <a:schemeClr val="bg1"/>
              </a:solidFill>
            </a:endParaRPr>
          </a:p>
        </p:txBody>
      </p:sp>
      <p:sp>
        <p:nvSpPr>
          <p:cNvPr id="3" name="Subtitle 2"/>
          <p:cNvSpPr>
            <a:spLocks noGrp="1"/>
          </p:cNvSpPr>
          <p:nvPr>
            <p:ph type="subTitle" idx="1"/>
          </p:nvPr>
        </p:nvSpPr>
        <p:spPr>
          <a:xfrm>
            <a:off x="3059832" y="1628800"/>
            <a:ext cx="6084168" cy="5229200"/>
          </a:xfrm>
          <a:gradFill flip="none" rotWithShape="1">
            <a:gsLst>
              <a:gs pos="0">
                <a:srgbClr val="FFEFD1">
                  <a:alpha val="50000"/>
                </a:srgbClr>
              </a:gs>
              <a:gs pos="100000">
                <a:srgbClr val="F0EBD5"/>
              </a:gs>
              <a:gs pos="100000">
                <a:srgbClr val="D1C39F"/>
              </a:gs>
            </a:gsLst>
            <a:lin ang="6000000" scaled="0"/>
            <a:tileRect/>
          </a:gradFill>
        </p:spPr>
        <p:txBody>
          <a:bodyPr anchor="ctr">
            <a:normAutofit fontScale="92500" lnSpcReduction="10000"/>
          </a:bodyPr>
          <a:lstStyle/>
          <a:p>
            <a:pPr algn="l"/>
            <a:endParaRPr lang="en-GB" dirty="0" smtClean="0">
              <a:solidFill>
                <a:srgbClr val="16150C"/>
              </a:solidFill>
            </a:endParaRPr>
          </a:p>
          <a:p>
            <a:pPr algn="l"/>
            <a:endParaRPr lang="en-GB" dirty="0">
              <a:solidFill>
                <a:srgbClr val="16150C"/>
              </a:solidFill>
            </a:endParaRPr>
          </a:p>
          <a:p>
            <a:pPr algn="l"/>
            <a:r>
              <a:rPr lang="en-GB" sz="2000" dirty="0" smtClean="0">
                <a:solidFill>
                  <a:srgbClr val="16150C"/>
                </a:solidFill>
              </a:rPr>
              <a:t>We possess </a:t>
            </a:r>
            <a:r>
              <a:rPr lang="en-GB" sz="2000" dirty="0">
                <a:solidFill>
                  <a:srgbClr val="16150C"/>
                </a:solidFill>
              </a:rPr>
              <a:t>over 10 </a:t>
            </a:r>
            <a:r>
              <a:rPr lang="en-GB" sz="2000" dirty="0" smtClean="0">
                <a:solidFill>
                  <a:srgbClr val="16150C"/>
                </a:solidFill>
              </a:rPr>
              <a:t>years </a:t>
            </a:r>
            <a:r>
              <a:rPr lang="en-GB" sz="2000" dirty="0">
                <a:solidFill>
                  <a:srgbClr val="16150C"/>
                </a:solidFill>
              </a:rPr>
              <a:t>of professional work experience</a:t>
            </a:r>
            <a:r>
              <a:rPr lang="en-GB" sz="2000" dirty="0" smtClean="0">
                <a:solidFill>
                  <a:srgbClr val="16150C"/>
                </a:solidFill>
              </a:rPr>
              <a:t>.</a:t>
            </a:r>
          </a:p>
          <a:p>
            <a:pPr algn="l"/>
            <a:r>
              <a:rPr lang="en-GB" sz="2000" dirty="0" smtClean="0">
                <a:solidFill>
                  <a:srgbClr val="16150C"/>
                </a:solidFill>
              </a:rPr>
              <a:t>Our </a:t>
            </a:r>
            <a:r>
              <a:rPr lang="en-GB" sz="2000" dirty="0">
                <a:solidFill>
                  <a:srgbClr val="16150C"/>
                </a:solidFill>
              </a:rPr>
              <a:t>duties involved responsibility for managing organizational resources. We were leading preparation of strategic plans (worth of 1,25 </a:t>
            </a:r>
            <a:r>
              <a:rPr lang="en-GB" sz="2000" dirty="0" smtClean="0">
                <a:solidFill>
                  <a:srgbClr val="16150C"/>
                </a:solidFill>
              </a:rPr>
              <a:t>billion euro), </a:t>
            </a:r>
            <a:r>
              <a:rPr lang="en-GB" sz="2000" dirty="0">
                <a:solidFill>
                  <a:srgbClr val="16150C"/>
                </a:solidFill>
              </a:rPr>
              <a:t>annual budgets (worth more than 200 </a:t>
            </a:r>
            <a:r>
              <a:rPr lang="en-GB" sz="2000" dirty="0" smtClean="0">
                <a:solidFill>
                  <a:srgbClr val="16150C"/>
                </a:solidFill>
              </a:rPr>
              <a:t>million euro) </a:t>
            </a:r>
            <a:r>
              <a:rPr lang="en-GB" sz="2000" dirty="0">
                <a:solidFill>
                  <a:srgbClr val="16150C"/>
                </a:solidFill>
              </a:rPr>
              <a:t>and were involved in the identification of strategic goals and development priorities.  </a:t>
            </a:r>
            <a:endParaRPr lang="en-GB" sz="2000" dirty="0" smtClean="0">
              <a:solidFill>
                <a:srgbClr val="16150C"/>
              </a:solidFill>
            </a:endParaRPr>
          </a:p>
          <a:p>
            <a:pPr algn="l"/>
            <a:r>
              <a:rPr lang="en-GB" sz="2000" dirty="0" smtClean="0">
                <a:solidFill>
                  <a:srgbClr val="16150C"/>
                </a:solidFill>
              </a:rPr>
              <a:t>We </a:t>
            </a:r>
            <a:r>
              <a:rPr lang="en-GB" sz="2000" dirty="0">
                <a:solidFill>
                  <a:srgbClr val="16150C"/>
                </a:solidFill>
              </a:rPr>
              <a:t>were contributing to the strategic decision making and suggesting solutions for strategic issues. </a:t>
            </a:r>
            <a:endParaRPr lang="en-GB" sz="2000" dirty="0" smtClean="0">
              <a:solidFill>
                <a:srgbClr val="16150C"/>
              </a:solidFill>
            </a:endParaRPr>
          </a:p>
          <a:p>
            <a:pPr algn="l"/>
            <a:r>
              <a:rPr lang="en-GB" sz="2000" dirty="0" smtClean="0">
                <a:solidFill>
                  <a:srgbClr val="16150C"/>
                </a:solidFill>
              </a:rPr>
              <a:t>Our </a:t>
            </a:r>
            <a:r>
              <a:rPr lang="en-GB" sz="2000" dirty="0">
                <a:solidFill>
                  <a:srgbClr val="16150C"/>
                </a:solidFill>
              </a:rPr>
              <a:t>responsibility also covered estimation of investment projects and management of professionally qualified teams those directly reported to us in projects’ implementation. </a:t>
            </a:r>
            <a:endParaRPr lang="en-GB" sz="2000" dirty="0" smtClean="0">
              <a:solidFill>
                <a:srgbClr val="16150C"/>
              </a:solidFill>
            </a:endParaRPr>
          </a:p>
          <a:p>
            <a:pPr algn="l"/>
            <a:r>
              <a:rPr lang="en-GB" sz="2000" dirty="0" smtClean="0">
                <a:solidFill>
                  <a:srgbClr val="16150C"/>
                </a:solidFill>
              </a:rPr>
              <a:t>We </a:t>
            </a:r>
            <a:r>
              <a:rPr lang="en-GB" sz="2000" dirty="0">
                <a:solidFill>
                  <a:srgbClr val="16150C"/>
                </a:solidFill>
              </a:rPr>
              <a:t>were acting as independent experts and contributing to the solutions of industrial issues as well as representing ethically interests of organizations</a:t>
            </a:r>
            <a:r>
              <a:rPr lang="en-GB" sz="1400" dirty="0" smtClean="0"/>
              <a:t>.</a:t>
            </a:r>
          </a:p>
          <a:p>
            <a:pPr algn="l"/>
            <a:endParaRPr lang="en-GB" sz="1400" dirty="0">
              <a:solidFill>
                <a:srgbClr val="16150C"/>
              </a:solidFill>
            </a:endParaRPr>
          </a:p>
          <a:p>
            <a:pPr algn="l"/>
            <a:endParaRPr lang="en-GB" sz="1400" dirty="0" smtClean="0">
              <a:solidFill>
                <a:srgbClr val="16150C"/>
              </a:solidFill>
            </a:endParaRPr>
          </a:p>
          <a:p>
            <a:pPr algn="l"/>
            <a:endParaRPr lang="en-GB" sz="1400" dirty="0">
              <a:solidFill>
                <a:srgbClr val="16150C"/>
              </a:solidFill>
            </a:endParaRPr>
          </a:p>
        </p:txBody>
      </p:sp>
      <p:pic>
        <p:nvPicPr>
          <p:cNvPr id="1026" name="Picture 2" descr="C:\Users\Asta\Pictures\eco\eco logo 1.jpg"/>
          <p:cNvPicPr>
            <a:picLocks noChangeAspect="1" noChangeArrowheads="1"/>
          </p:cNvPicPr>
          <p:nvPr/>
        </p:nvPicPr>
        <p:blipFill>
          <a:blip r:embed="rId3" cstate="print"/>
          <a:srcRect/>
          <a:stretch>
            <a:fillRect/>
          </a:stretch>
        </p:blipFill>
        <p:spPr bwMode="auto">
          <a:xfrm>
            <a:off x="0" y="0"/>
            <a:ext cx="4110618" cy="1656184"/>
          </a:xfrm>
          <a:prstGeom prst="rect">
            <a:avLst/>
          </a:prstGeom>
          <a:noFill/>
        </p:spPr>
      </p:pic>
      <p:pic>
        <p:nvPicPr>
          <p:cNvPr id="9" name="ecx_x0000_i1025" descr="Facebook-Icon.png">
            <a:hlinkClick r:id="rId4"/>
          </p:cNvPr>
          <p:cNvPicPr/>
          <p:nvPr/>
        </p:nvPicPr>
        <p:blipFill>
          <a:blip r:embed="rId5" cstate="print"/>
          <a:srcRect/>
          <a:stretch>
            <a:fillRect/>
          </a:stretch>
        </p:blipFill>
        <p:spPr bwMode="auto">
          <a:xfrm>
            <a:off x="7596336" y="548680"/>
            <a:ext cx="360040" cy="338708"/>
          </a:xfrm>
          <a:prstGeom prst="rect">
            <a:avLst/>
          </a:prstGeom>
          <a:noFill/>
          <a:ln w="9525">
            <a:noFill/>
            <a:miter lim="800000"/>
            <a:headEnd/>
            <a:tailEnd/>
          </a:ln>
        </p:spPr>
      </p:pic>
      <p:pic>
        <p:nvPicPr>
          <p:cNvPr id="10" name="ecx_x0000_i1026" descr="Twitter-Icon.png">
            <a:hlinkClick r:id="rId6" tgtFrame="_blank" tooltip="&quot;Mix Twitter&quot;"/>
          </p:cNvPr>
          <p:cNvPicPr/>
          <p:nvPr/>
        </p:nvPicPr>
        <p:blipFill>
          <a:blip r:embed="rId7" cstate="print"/>
          <a:srcRect/>
          <a:stretch>
            <a:fillRect/>
          </a:stretch>
        </p:blipFill>
        <p:spPr bwMode="auto">
          <a:xfrm>
            <a:off x="8028384" y="548680"/>
            <a:ext cx="360040" cy="349374"/>
          </a:xfrm>
          <a:prstGeom prst="rect">
            <a:avLst/>
          </a:prstGeom>
          <a:noFill/>
          <a:ln w="9525">
            <a:noFill/>
            <a:miter lim="800000"/>
            <a:headEnd/>
            <a:tailEnd/>
          </a:ln>
        </p:spPr>
      </p:pic>
      <p:pic>
        <p:nvPicPr>
          <p:cNvPr id="11" name="ecx_x0000_i1027" descr="Linkedin-Icon.png">
            <a:hlinkClick r:id="rId8" tgtFrame="_blank" tooltip="&quot;Mix LinkedIn&quot;"/>
          </p:cNvPr>
          <p:cNvPicPr/>
          <p:nvPr/>
        </p:nvPicPr>
        <p:blipFill>
          <a:blip r:embed="rId9" cstate="print"/>
          <a:srcRect/>
          <a:stretch>
            <a:fillRect/>
          </a:stretch>
        </p:blipFill>
        <p:spPr bwMode="auto">
          <a:xfrm>
            <a:off x="8460432" y="548680"/>
            <a:ext cx="385886" cy="349374"/>
          </a:xfrm>
          <a:prstGeom prst="rect">
            <a:avLst/>
          </a:prstGeom>
          <a:noFill/>
          <a:ln w="9525">
            <a:noFill/>
            <a:miter lim="800000"/>
            <a:headEnd/>
            <a:tailEnd/>
          </a:ln>
        </p:spPr>
      </p:pic>
      <p:sp>
        <p:nvSpPr>
          <p:cNvPr id="13" name="Rectangle 12"/>
          <p:cNvSpPr/>
          <p:nvPr/>
        </p:nvSpPr>
        <p:spPr>
          <a:xfrm>
            <a:off x="6228184" y="548680"/>
            <a:ext cx="1213987" cy="369332"/>
          </a:xfrm>
          <a:prstGeom prst="rect">
            <a:avLst/>
          </a:prstGeom>
        </p:spPr>
        <p:txBody>
          <a:bodyPr wrap="none">
            <a:spAutoFit/>
          </a:bodyPr>
          <a:lstStyle/>
          <a:p>
            <a:r>
              <a:rPr lang="en-GB" i="1" dirty="0" smtClean="0">
                <a:solidFill>
                  <a:schemeClr val="bg2">
                    <a:lumMod val="10000"/>
                  </a:schemeClr>
                </a:solidFill>
              </a:rPr>
              <a:t>   Follow us</a:t>
            </a:r>
            <a:endParaRPr lang="en-GB" dirty="0">
              <a:solidFill>
                <a:schemeClr val="bg2">
                  <a:lumMod val="10000"/>
                </a:schemeClr>
              </a:solidFill>
            </a:endParaRPr>
          </a:p>
        </p:txBody>
      </p:sp>
      <p:sp>
        <p:nvSpPr>
          <p:cNvPr id="16" name="Subtitle 2"/>
          <p:cNvSpPr txBox="1">
            <a:spLocks/>
          </p:cNvSpPr>
          <p:nvPr/>
        </p:nvSpPr>
        <p:spPr>
          <a:xfrm>
            <a:off x="0" y="4365104"/>
            <a:ext cx="3059832" cy="1872208"/>
          </a:xfrm>
          <a:prstGeom prst="rect">
            <a:avLst/>
          </a:prstGeom>
          <a:gradFill flip="none" rotWithShape="1">
            <a:gsLst>
              <a:gs pos="0">
                <a:srgbClr val="FFEFD1">
                  <a:alpha val="30000"/>
                </a:srgbClr>
              </a:gs>
              <a:gs pos="100000">
                <a:srgbClr val="F0EBD5"/>
              </a:gs>
              <a:gs pos="100000">
                <a:srgbClr val="D1C39F"/>
              </a:gs>
            </a:gsLst>
            <a:lin ang="6000000" scaled="0"/>
            <a:tileRect/>
          </a:gra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GB" sz="3200" b="1" dirty="0" smtClean="0">
                <a:solidFill>
                  <a:schemeClr val="bg2">
                    <a:lumMod val="10000"/>
                  </a:schemeClr>
                </a:solidFill>
              </a:rPr>
              <a:t>Experience</a:t>
            </a:r>
            <a:endParaRPr kumimoji="0" lang="en-GB" sz="3200" b="1" i="0" u="none" strike="noStrike" kern="1200" cap="none" spc="0" normalizeH="0" baseline="0" noProof="0" dirty="0" smtClean="0">
              <a:ln>
                <a:noFill/>
              </a:ln>
              <a:solidFill>
                <a:schemeClr val="bg2">
                  <a:lumMod val="10000"/>
                </a:schemeClr>
              </a:solidFill>
              <a:effectLst/>
              <a:uLnTx/>
              <a:uFillTx/>
              <a:latin typeface="+mn-lt"/>
              <a:ea typeface="+mn-ea"/>
              <a:cs typeface="+mn-cs"/>
            </a:endParaRPr>
          </a:p>
        </p:txBody>
      </p:sp>
      <p:sp>
        <p:nvSpPr>
          <p:cNvPr id="12" name="Slide Number Placeholder 11"/>
          <p:cNvSpPr>
            <a:spLocks noGrp="1"/>
          </p:cNvSpPr>
          <p:nvPr>
            <p:ph type="sldNum" sz="quarter" idx="12"/>
          </p:nvPr>
        </p:nvSpPr>
        <p:spPr/>
        <p:txBody>
          <a:bodyPr/>
          <a:lstStyle/>
          <a:p>
            <a:fld id="{F22B22F3-4D96-41C7-8973-72068B8D3AA7}" type="slidenum">
              <a:rPr lang="en-GB" smtClean="0"/>
              <a:t>6</a:t>
            </a:fld>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20000" r="-20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656184"/>
          </a:xfrm>
          <a:solidFill>
            <a:schemeClr val="bg1"/>
          </a:solidFill>
        </p:spPr>
        <p:txBody>
          <a:bodyPr tIns="0" bIns="720000">
            <a:normAutofit fontScale="90000"/>
          </a:bodyPr>
          <a:lstStyle/>
          <a:p>
            <a:pPr algn="r"/>
            <a:r>
              <a:rPr lang="en-GB" sz="2000" i="1" dirty="0" smtClean="0">
                <a:solidFill>
                  <a:schemeClr val="bg1"/>
                </a:solidFill>
              </a:rPr>
              <a:t>                                                                               </a:t>
            </a:r>
            <a:br>
              <a:rPr lang="en-GB" sz="2000" i="1" dirty="0" smtClean="0">
                <a:solidFill>
                  <a:schemeClr val="bg1"/>
                </a:solidFill>
              </a:rPr>
            </a:br>
            <a:r>
              <a:rPr lang="en-GB" sz="2000" i="1" dirty="0">
                <a:solidFill>
                  <a:schemeClr val="bg1"/>
                </a:solidFill>
              </a:rPr>
              <a:t/>
            </a:r>
            <a:br>
              <a:rPr lang="en-GB" sz="2000" i="1" dirty="0">
                <a:solidFill>
                  <a:schemeClr val="bg1"/>
                </a:solidFill>
              </a:rPr>
            </a:br>
            <a:r>
              <a:rPr lang="en-GB" sz="2000" i="1" dirty="0" smtClean="0">
                <a:solidFill>
                  <a:schemeClr val="bg1"/>
                </a:solidFill>
              </a:rPr>
              <a:t/>
            </a:r>
            <a:br>
              <a:rPr lang="en-GB" sz="2000" i="1" dirty="0" smtClean="0">
                <a:solidFill>
                  <a:schemeClr val="bg1"/>
                </a:solidFill>
              </a:rPr>
            </a:br>
            <a:r>
              <a:rPr lang="en-GB" sz="2000" i="1" dirty="0">
                <a:solidFill>
                  <a:schemeClr val="bg2">
                    <a:lumMod val="10000"/>
                  </a:schemeClr>
                </a:solidFill>
              </a:rPr>
              <a:t> </a:t>
            </a:r>
            <a:r>
              <a:rPr lang="en-GB" sz="2000" i="1" dirty="0" smtClean="0">
                <a:solidFill>
                  <a:schemeClr val="bg2">
                    <a:lumMod val="10000"/>
                  </a:schemeClr>
                </a:solidFill>
              </a:rPr>
              <a:t>  </a:t>
            </a:r>
            <a:r>
              <a:rPr lang="en-GB" sz="1800" i="1" dirty="0" smtClean="0">
                <a:solidFill>
                  <a:schemeClr val="bg2">
                    <a:lumMod val="10000"/>
                  </a:schemeClr>
                </a:solidFill>
              </a:rPr>
              <a:t> </a:t>
            </a:r>
            <a:r>
              <a:rPr lang="en-GB" sz="2000" i="1" dirty="0" smtClean="0">
                <a:solidFill>
                  <a:schemeClr val="bg2">
                    <a:lumMod val="10000"/>
                  </a:schemeClr>
                </a:solidFill>
              </a:rPr>
              <a:t>www.ecotradeandinvestment.com</a:t>
            </a:r>
            <a:r>
              <a:rPr lang="en-GB" sz="2000" i="1" dirty="0" smtClean="0">
                <a:solidFill>
                  <a:schemeClr val="bg1"/>
                </a:solidFill>
              </a:rPr>
              <a:t/>
            </a:r>
            <a:br>
              <a:rPr lang="en-GB" sz="2000" i="1" dirty="0" smtClean="0">
                <a:solidFill>
                  <a:schemeClr val="bg1"/>
                </a:solidFill>
              </a:rPr>
            </a:br>
            <a:r>
              <a:rPr lang="en-GB" sz="1800" i="1" dirty="0" smtClean="0">
                <a:solidFill>
                  <a:schemeClr val="bg1"/>
                </a:solidFill>
              </a:rPr>
              <a:t/>
            </a:r>
            <a:br>
              <a:rPr lang="en-GB" sz="1800" i="1" dirty="0" smtClean="0">
                <a:solidFill>
                  <a:schemeClr val="bg1"/>
                </a:solidFill>
              </a:rPr>
            </a:br>
            <a:r>
              <a:rPr lang="en-GB" sz="1800" i="1" dirty="0" smtClean="0">
                <a:solidFill>
                  <a:schemeClr val="bg1"/>
                </a:solidFill>
              </a:rPr>
              <a:t>                                                                                        </a:t>
            </a:r>
            <a:r>
              <a:rPr lang="en-GB" sz="2000" i="1" dirty="0" smtClean="0">
                <a:solidFill>
                  <a:schemeClr val="bg1"/>
                </a:solidFill>
              </a:rPr>
              <a:t/>
            </a:r>
            <a:br>
              <a:rPr lang="en-GB" sz="2000" i="1" dirty="0" smtClean="0">
                <a:solidFill>
                  <a:schemeClr val="bg1"/>
                </a:solidFill>
              </a:rPr>
            </a:br>
            <a:r>
              <a:rPr lang="en-GB" sz="2000" i="1" dirty="0" smtClean="0">
                <a:solidFill>
                  <a:schemeClr val="bg1"/>
                </a:solidFill>
              </a:rPr>
              <a:t/>
            </a:r>
            <a:br>
              <a:rPr lang="en-GB" sz="2000" i="1" dirty="0" smtClean="0">
                <a:solidFill>
                  <a:schemeClr val="bg1"/>
                </a:solidFill>
              </a:rPr>
            </a:br>
            <a:endParaRPr lang="en-GB" sz="2000" dirty="0">
              <a:solidFill>
                <a:schemeClr val="bg1"/>
              </a:solidFill>
            </a:endParaRPr>
          </a:p>
        </p:txBody>
      </p:sp>
      <p:sp>
        <p:nvSpPr>
          <p:cNvPr id="3" name="Subtitle 2"/>
          <p:cNvSpPr>
            <a:spLocks noGrp="1"/>
          </p:cNvSpPr>
          <p:nvPr>
            <p:ph type="subTitle" idx="1"/>
          </p:nvPr>
        </p:nvSpPr>
        <p:spPr>
          <a:xfrm>
            <a:off x="3059832" y="1628800"/>
            <a:ext cx="6084168" cy="5229200"/>
          </a:xfrm>
          <a:gradFill flip="none" rotWithShape="1">
            <a:gsLst>
              <a:gs pos="0">
                <a:srgbClr val="FFEFD1">
                  <a:alpha val="50000"/>
                </a:srgbClr>
              </a:gs>
              <a:gs pos="100000">
                <a:srgbClr val="F0EBD5"/>
              </a:gs>
              <a:gs pos="100000">
                <a:srgbClr val="D1C39F"/>
              </a:gs>
            </a:gsLst>
            <a:lin ang="6000000" scaled="0"/>
            <a:tileRect/>
          </a:gradFill>
        </p:spPr>
        <p:txBody>
          <a:bodyPr anchor="ctr">
            <a:normAutofit/>
          </a:bodyPr>
          <a:lstStyle/>
          <a:p>
            <a:pPr algn="l"/>
            <a:r>
              <a:rPr lang="en-GB" sz="2000" b="1" dirty="0" smtClean="0">
                <a:solidFill>
                  <a:srgbClr val="16150C"/>
                </a:solidFill>
              </a:rPr>
              <a:t>Our </a:t>
            </a:r>
            <a:r>
              <a:rPr lang="en-GB" sz="2000" b="1" dirty="0">
                <a:solidFill>
                  <a:srgbClr val="16150C"/>
                </a:solidFill>
              </a:rPr>
              <a:t>qualifications: </a:t>
            </a:r>
            <a:endParaRPr lang="en-GB" sz="2000" b="1" dirty="0" smtClean="0">
              <a:solidFill>
                <a:srgbClr val="16150C"/>
              </a:solidFill>
            </a:endParaRPr>
          </a:p>
          <a:p>
            <a:pPr algn="l">
              <a:buFont typeface="Arial" pitchFamily="34" charset="0"/>
              <a:buChar char="•"/>
            </a:pPr>
            <a:r>
              <a:rPr lang="en-GB" sz="2000" dirty="0" smtClean="0">
                <a:solidFill>
                  <a:srgbClr val="16150C"/>
                </a:solidFill>
              </a:rPr>
              <a:t>BSc </a:t>
            </a:r>
            <a:r>
              <a:rPr lang="en-GB" sz="2000" dirty="0">
                <a:solidFill>
                  <a:srgbClr val="16150C"/>
                </a:solidFill>
              </a:rPr>
              <a:t>Civil Engineering and </a:t>
            </a:r>
            <a:r>
              <a:rPr lang="en-GB" sz="2000" dirty="0" smtClean="0">
                <a:solidFill>
                  <a:srgbClr val="16150C"/>
                </a:solidFill>
              </a:rPr>
              <a:t>Technology</a:t>
            </a:r>
          </a:p>
          <a:p>
            <a:pPr algn="l">
              <a:buFont typeface="Arial" pitchFamily="34" charset="0"/>
              <a:buChar char="•"/>
            </a:pPr>
            <a:r>
              <a:rPr lang="en-GB" sz="2000" dirty="0" smtClean="0">
                <a:solidFill>
                  <a:srgbClr val="16150C"/>
                </a:solidFill>
              </a:rPr>
              <a:t>BSc </a:t>
            </a:r>
            <a:r>
              <a:rPr lang="en-GB" sz="2000" dirty="0">
                <a:solidFill>
                  <a:srgbClr val="16150C"/>
                </a:solidFill>
              </a:rPr>
              <a:t>Industrial </a:t>
            </a:r>
            <a:r>
              <a:rPr lang="en-GB" sz="2000" dirty="0" smtClean="0">
                <a:solidFill>
                  <a:srgbClr val="16150C"/>
                </a:solidFill>
              </a:rPr>
              <a:t>Engineering</a:t>
            </a:r>
          </a:p>
          <a:p>
            <a:pPr algn="l">
              <a:buFont typeface="Arial" pitchFamily="34" charset="0"/>
              <a:buChar char="•"/>
            </a:pPr>
            <a:r>
              <a:rPr lang="en-GB" sz="2000" dirty="0" err="1" smtClean="0">
                <a:solidFill>
                  <a:srgbClr val="16150C"/>
                </a:solidFill>
              </a:rPr>
              <a:t>PGDip</a:t>
            </a:r>
            <a:r>
              <a:rPr lang="en-GB" sz="2000" dirty="0" smtClean="0">
                <a:solidFill>
                  <a:srgbClr val="16150C"/>
                </a:solidFill>
              </a:rPr>
              <a:t> Management</a:t>
            </a:r>
          </a:p>
          <a:p>
            <a:pPr algn="l">
              <a:buFont typeface="Arial" pitchFamily="34" charset="0"/>
              <a:buChar char="•"/>
            </a:pPr>
            <a:r>
              <a:rPr lang="en-GB" sz="2000" dirty="0" err="1" smtClean="0">
                <a:solidFill>
                  <a:srgbClr val="16150C"/>
                </a:solidFill>
              </a:rPr>
              <a:t>PGDip</a:t>
            </a:r>
            <a:r>
              <a:rPr lang="en-GB" sz="2000" dirty="0" smtClean="0">
                <a:solidFill>
                  <a:srgbClr val="16150C"/>
                </a:solidFill>
              </a:rPr>
              <a:t> </a:t>
            </a:r>
            <a:r>
              <a:rPr lang="en-GB" sz="2000" dirty="0">
                <a:solidFill>
                  <a:srgbClr val="16150C"/>
                </a:solidFill>
              </a:rPr>
              <a:t>Financial </a:t>
            </a:r>
            <a:r>
              <a:rPr lang="en-GB" sz="2000" dirty="0" smtClean="0">
                <a:solidFill>
                  <a:srgbClr val="16150C"/>
                </a:solidFill>
              </a:rPr>
              <a:t>Strategy</a:t>
            </a:r>
          </a:p>
          <a:p>
            <a:pPr algn="l">
              <a:buFont typeface="Arial" pitchFamily="34" charset="0"/>
              <a:buChar char="•"/>
            </a:pPr>
            <a:r>
              <a:rPr lang="en-GB" sz="2000" dirty="0" smtClean="0">
                <a:solidFill>
                  <a:srgbClr val="16150C"/>
                </a:solidFill>
              </a:rPr>
              <a:t>Master’s </a:t>
            </a:r>
            <a:r>
              <a:rPr lang="en-GB" sz="2000" dirty="0">
                <a:solidFill>
                  <a:srgbClr val="16150C"/>
                </a:solidFill>
              </a:rPr>
              <a:t>degree in Management and Business Administration (specialization - Finance Management</a:t>
            </a:r>
            <a:r>
              <a:rPr lang="en-GB" sz="2000" dirty="0" smtClean="0">
                <a:solidFill>
                  <a:srgbClr val="16150C"/>
                </a:solidFill>
              </a:rPr>
              <a:t>).</a:t>
            </a:r>
          </a:p>
          <a:p>
            <a:pPr algn="l"/>
            <a:endParaRPr lang="en-GB" sz="2000" dirty="0">
              <a:solidFill>
                <a:srgbClr val="16150C"/>
              </a:solidFill>
            </a:endParaRPr>
          </a:p>
        </p:txBody>
      </p:sp>
      <p:pic>
        <p:nvPicPr>
          <p:cNvPr id="1026" name="Picture 2" descr="C:\Users\Asta\Pictures\eco\eco logo 1.jpg"/>
          <p:cNvPicPr>
            <a:picLocks noChangeAspect="1" noChangeArrowheads="1"/>
          </p:cNvPicPr>
          <p:nvPr/>
        </p:nvPicPr>
        <p:blipFill>
          <a:blip r:embed="rId3" cstate="print"/>
          <a:srcRect/>
          <a:stretch>
            <a:fillRect/>
          </a:stretch>
        </p:blipFill>
        <p:spPr bwMode="auto">
          <a:xfrm>
            <a:off x="0" y="0"/>
            <a:ext cx="4110618" cy="1656184"/>
          </a:xfrm>
          <a:prstGeom prst="rect">
            <a:avLst/>
          </a:prstGeom>
          <a:noFill/>
        </p:spPr>
      </p:pic>
      <p:pic>
        <p:nvPicPr>
          <p:cNvPr id="9" name="ecx_x0000_i1025" descr="Facebook-Icon.png">
            <a:hlinkClick r:id="rId4"/>
          </p:cNvPr>
          <p:cNvPicPr/>
          <p:nvPr/>
        </p:nvPicPr>
        <p:blipFill>
          <a:blip r:embed="rId5" cstate="print"/>
          <a:srcRect/>
          <a:stretch>
            <a:fillRect/>
          </a:stretch>
        </p:blipFill>
        <p:spPr bwMode="auto">
          <a:xfrm>
            <a:off x="7596336" y="548680"/>
            <a:ext cx="360040" cy="338708"/>
          </a:xfrm>
          <a:prstGeom prst="rect">
            <a:avLst/>
          </a:prstGeom>
          <a:noFill/>
          <a:ln w="9525">
            <a:noFill/>
            <a:miter lim="800000"/>
            <a:headEnd/>
            <a:tailEnd/>
          </a:ln>
        </p:spPr>
      </p:pic>
      <p:pic>
        <p:nvPicPr>
          <p:cNvPr id="10" name="ecx_x0000_i1026" descr="Twitter-Icon.png">
            <a:hlinkClick r:id="rId6" tgtFrame="_blank" tooltip="&quot;Mix Twitter&quot;"/>
          </p:cNvPr>
          <p:cNvPicPr/>
          <p:nvPr/>
        </p:nvPicPr>
        <p:blipFill>
          <a:blip r:embed="rId7" cstate="print"/>
          <a:srcRect/>
          <a:stretch>
            <a:fillRect/>
          </a:stretch>
        </p:blipFill>
        <p:spPr bwMode="auto">
          <a:xfrm>
            <a:off x="8028384" y="548680"/>
            <a:ext cx="360040" cy="349374"/>
          </a:xfrm>
          <a:prstGeom prst="rect">
            <a:avLst/>
          </a:prstGeom>
          <a:noFill/>
          <a:ln w="9525">
            <a:noFill/>
            <a:miter lim="800000"/>
            <a:headEnd/>
            <a:tailEnd/>
          </a:ln>
        </p:spPr>
      </p:pic>
      <p:pic>
        <p:nvPicPr>
          <p:cNvPr id="11" name="ecx_x0000_i1027" descr="Linkedin-Icon.png">
            <a:hlinkClick r:id="rId8" tgtFrame="_blank" tooltip="&quot;Mix LinkedIn&quot;"/>
          </p:cNvPr>
          <p:cNvPicPr/>
          <p:nvPr/>
        </p:nvPicPr>
        <p:blipFill>
          <a:blip r:embed="rId9" cstate="print"/>
          <a:srcRect/>
          <a:stretch>
            <a:fillRect/>
          </a:stretch>
        </p:blipFill>
        <p:spPr bwMode="auto">
          <a:xfrm>
            <a:off x="8460432" y="548680"/>
            <a:ext cx="385886" cy="349374"/>
          </a:xfrm>
          <a:prstGeom prst="rect">
            <a:avLst/>
          </a:prstGeom>
          <a:noFill/>
          <a:ln w="9525">
            <a:noFill/>
            <a:miter lim="800000"/>
            <a:headEnd/>
            <a:tailEnd/>
          </a:ln>
        </p:spPr>
      </p:pic>
      <p:sp>
        <p:nvSpPr>
          <p:cNvPr id="13" name="Rectangle 12"/>
          <p:cNvSpPr/>
          <p:nvPr/>
        </p:nvSpPr>
        <p:spPr>
          <a:xfrm>
            <a:off x="6228184" y="548680"/>
            <a:ext cx="1213987" cy="369332"/>
          </a:xfrm>
          <a:prstGeom prst="rect">
            <a:avLst/>
          </a:prstGeom>
        </p:spPr>
        <p:txBody>
          <a:bodyPr wrap="none">
            <a:spAutoFit/>
          </a:bodyPr>
          <a:lstStyle/>
          <a:p>
            <a:r>
              <a:rPr lang="en-GB" i="1" dirty="0" smtClean="0">
                <a:solidFill>
                  <a:schemeClr val="bg2">
                    <a:lumMod val="10000"/>
                  </a:schemeClr>
                </a:solidFill>
              </a:rPr>
              <a:t>   Follow us</a:t>
            </a:r>
            <a:endParaRPr lang="en-GB" dirty="0">
              <a:solidFill>
                <a:schemeClr val="bg2">
                  <a:lumMod val="10000"/>
                </a:schemeClr>
              </a:solidFill>
            </a:endParaRPr>
          </a:p>
        </p:txBody>
      </p:sp>
      <p:sp>
        <p:nvSpPr>
          <p:cNvPr id="16" name="Subtitle 2"/>
          <p:cNvSpPr txBox="1">
            <a:spLocks/>
          </p:cNvSpPr>
          <p:nvPr/>
        </p:nvSpPr>
        <p:spPr>
          <a:xfrm>
            <a:off x="0" y="4365104"/>
            <a:ext cx="3059832" cy="1872208"/>
          </a:xfrm>
          <a:prstGeom prst="rect">
            <a:avLst/>
          </a:prstGeom>
          <a:gradFill flip="none" rotWithShape="1">
            <a:gsLst>
              <a:gs pos="0">
                <a:srgbClr val="FFEFD1">
                  <a:alpha val="30000"/>
                </a:srgbClr>
              </a:gs>
              <a:gs pos="100000">
                <a:srgbClr val="F0EBD5"/>
              </a:gs>
              <a:gs pos="100000">
                <a:srgbClr val="D1C39F"/>
              </a:gs>
            </a:gsLst>
            <a:lin ang="6000000" scaled="0"/>
            <a:tileRect/>
          </a:gra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GB" sz="3200" b="1" noProof="0" dirty="0" smtClean="0">
                <a:solidFill>
                  <a:schemeClr val="bg2">
                    <a:lumMod val="10000"/>
                  </a:schemeClr>
                </a:solidFill>
              </a:rPr>
              <a:t>Qualifications</a:t>
            </a:r>
            <a:endParaRPr kumimoji="0" lang="en-GB" sz="3200" b="1" i="0" u="none" strike="noStrike" kern="1200" cap="none" spc="0" normalizeH="0" baseline="0" noProof="0" dirty="0" smtClean="0">
              <a:ln>
                <a:noFill/>
              </a:ln>
              <a:solidFill>
                <a:schemeClr val="bg2">
                  <a:lumMod val="10000"/>
                </a:schemeClr>
              </a:solidFill>
              <a:effectLst/>
              <a:uLnTx/>
              <a:uFillTx/>
              <a:latin typeface="+mn-lt"/>
              <a:ea typeface="+mn-ea"/>
              <a:cs typeface="+mn-cs"/>
            </a:endParaRPr>
          </a:p>
        </p:txBody>
      </p:sp>
      <p:sp>
        <p:nvSpPr>
          <p:cNvPr id="12" name="Slide Number Placeholder 11"/>
          <p:cNvSpPr>
            <a:spLocks noGrp="1"/>
          </p:cNvSpPr>
          <p:nvPr>
            <p:ph type="sldNum" sz="quarter" idx="12"/>
          </p:nvPr>
        </p:nvSpPr>
        <p:spPr/>
        <p:txBody>
          <a:bodyPr/>
          <a:lstStyle/>
          <a:p>
            <a:fld id="{F22B22F3-4D96-41C7-8973-72068B8D3AA7}" type="slidenum">
              <a:rPr lang="en-GB" smtClean="0"/>
              <a:t>7</a:t>
            </a:fld>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20000" r="-20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656184"/>
          </a:xfrm>
          <a:solidFill>
            <a:schemeClr val="bg1"/>
          </a:solidFill>
        </p:spPr>
        <p:txBody>
          <a:bodyPr tIns="0" bIns="720000">
            <a:normAutofit fontScale="90000"/>
          </a:bodyPr>
          <a:lstStyle/>
          <a:p>
            <a:pPr algn="r"/>
            <a:r>
              <a:rPr lang="en-GB" sz="2000" i="1" dirty="0" smtClean="0">
                <a:solidFill>
                  <a:schemeClr val="bg1"/>
                </a:solidFill>
              </a:rPr>
              <a:t>                                                                               </a:t>
            </a:r>
            <a:br>
              <a:rPr lang="en-GB" sz="2000" i="1" dirty="0" smtClean="0">
                <a:solidFill>
                  <a:schemeClr val="bg1"/>
                </a:solidFill>
              </a:rPr>
            </a:br>
            <a:r>
              <a:rPr lang="en-GB" sz="2000" i="1" dirty="0">
                <a:solidFill>
                  <a:schemeClr val="bg1"/>
                </a:solidFill>
              </a:rPr>
              <a:t/>
            </a:r>
            <a:br>
              <a:rPr lang="en-GB" sz="2000" i="1" dirty="0">
                <a:solidFill>
                  <a:schemeClr val="bg1"/>
                </a:solidFill>
              </a:rPr>
            </a:br>
            <a:r>
              <a:rPr lang="en-GB" sz="2000" i="1" dirty="0" smtClean="0">
                <a:solidFill>
                  <a:schemeClr val="bg1"/>
                </a:solidFill>
              </a:rPr>
              <a:t/>
            </a:r>
            <a:br>
              <a:rPr lang="en-GB" sz="2000" i="1" dirty="0" smtClean="0">
                <a:solidFill>
                  <a:schemeClr val="bg1"/>
                </a:solidFill>
              </a:rPr>
            </a:br>
            <a:r>
              <a:rPr lang="en-GB" sz="2000" i="1" dirty="0">
                <a:solidFill>
                  <a:schemeClr val="bg2">
                    <a:lumMod val="10000"/>
                  </a:schemeClr>
                </a:solidFill>
              </a:rPr>
              <a:t> </a:t>
            </a:r>
            <a:r>
              <a:rPr lang="en-GB" sz="2000" i="1" dirty="0" smtClean="0">
                <a:solidFill>
                  <a:schemeClr val="bg2">
                    <a:lumMod val="10000"/>
                  </a:schemeClr>
                </a:solidFill>
              </a:rPr>
              <a:t>  </a:t>
            </a:r>
            <a:r>
              <a:rPr lang="en-GB" sz="1800" i="1" dirty="0" smtClean="0">
                <a:solidFill>
                  <a:schemeClr val="bg2">
                    <a:lumMod val="10000"/>
                  </a:schemeClr>
                </a:solidFill>
              </a:rPr>
              <a:t> </a:t>
            </a:r>
            <a:r>
              <a:rPr lang="en-GB" sz="2000" i="1" dirty="0" smtClean="0">
                <a:solidFill>
                  <a:schemeClr val="bg2">
                    <a:lumMod val="10000"/>
                  </a:schemeClr>
                </a:solidFill>
              </a:rPr>
              <a:t>www.ecotradeandinvestment.com</a:t>
            </a:r>
            <a:r>
              <a:rPr lang="en-GB" sz="2000" i="1" dirty="0" smtClean="0">
                <a:solidFill>
                  <a:schemeClr val="bg1"/>
                </a:solidFill>
              </a:rPr>
              <a:t/>
            </a:r>
            <a:br>
              <a:rPr lang="en-GB" sz="2000" i="1" dirty="0" smtClean="0">
                <a:solidFill>
                  <a:schemeClr val="bg1"/>
                </a:solidFill>
              </a:rPr>
            </a:br>
            <a:r>
              <a:rPr lang="en-GB" sz="1800" i="1" dirty="0" smtClean="0">
                <a:solidFill>
                  <a:schemeClr val="bg1"/>
                </a:solidFill>
              </a:rPr>
              <a:t/>
            </a:r>
            <a:br>
              <a:rPr lang="en-GB" sz="1800" i="1" dirty="0" smtClean="0">
                <a:solidFill>
                  <a:schemeClr val="bg1"/>
                </a:solidFill>
              </a:rPr>
            </a:br>
            <a:r>
              <a:rPr lang="en-GB" sz="1800" i="1" dirty="0" smtClean="0">
                <a:solidFill>
                  <a:schemeClr val="bg1"/>
                </a:solidFill>
              </a:rPr>
              <a:t>                                                                                        </a:t>
            </a:r>
            <a:r>
              <a:rPr lang="en-GB" sz="2000" i="1" dirty="0" smtClean="0">
                <a:solidFill>
                  <a:schemeClr val="bg1"/>
                </a:solidFill>
              </a:rPr>
              <a:t/>
            </a:r>
            <a:br>
              <a:rPr lang="en-GB" sz="2000" i="1" dirty="0" smtClean="0">
                <a:solidFill>
                  <a:schemeClr val="bg1"/>
                </a:solidFill>
              </a:rPr>
            </a:br>
            <a:r>
              <a:rPr lang="en-GB" sz="2000" i="1" dirty="0" smtClean="0">
                <a:solidFill>
                  <a:schemeClr val="bg1"/>
                </a:solidFill>
              </a:rPr>
              <a:t/>
            </a:r>
            <a:br>
              <a:rPr lang="en-GB" sz="2000" i="1" dirty="0" smtClean="0">
                <a:solidFill>
                  <a:schemeClr val="bg1"/>
                </a:solidFill>
              </a:rPr>
            </a:br>
            <a:endParaRPr lang="en-GB" sz="2000" dirty="0">
              <a:solidFill>
                <a:schemeClr val="bg1"/>
              </a:solidFill>
            </a:endParaRPr>
          </a:p>
        </p:txBody>
      </p:sp>
      <p:sp>
        <p:nvSpPr>
          <p:cNvPr id="3" name="Subtitle 2"/>
          <p:cNvSpPr>
            <a:spLocks noGrp="1"/>
          </p:cNvSpPr>
          <p:nvPr>
            <p:ph type="subTitle" idx="1"/>
          </p:nvPr>
        </p:nvSpPr>
        <p:spPr>
          <a:xfrm>
            <a:off x="3059832" y="1628800"/>
            <a:ext cx="6084168" cy="5229200"/>
          </a:xfrm>
          <a:gradFill flip="none" rotWithShape="1">
            <a:gsLst>
              <a:gs pos="0">
                <a:srgbClr val="FFEFD1">
                  <a:alpha val="50000"/>
                </a:srgbClr>
              </a:gs>
              <a:gs pos="100000">
                <a:srgbClr val="F0EBD5"/>
              </a:gs>
              <a:gs pos="100000">
                <a:srgbClr val="D1C39F"/>
              </a:gs>
            </a:gsLst>
            <a:lin ang="6000000" scaled="0"/>
            <a:tileRect/>
          </a:gradFill>
        </p:spPr>
        <p:txBody>
          <a:bodyPr anchor="ctr">
            <a:normAutofit/>
          </a:bodyPr>
          <a:lstStyle/>
          <a:p>
            <a:r>
              <a:rPr lang="en-GB" sz="2200" dirty="0" smtClean="0">
                <a:solidFill>
                  <a:srgbClr val="16150C"/>
                </a:solidFill>
              </a:rPr>
              <a:t>We </a:t>
            </a:r>
            <a:r>
              <a:rPr lang="en-GB" sz="2200" dirty="0">
                <a:solidFill>
                  <a:srgbClr val="16150C"/>
                </a:solidFill>
              </a:rPr>
              <a:t>appreciate your interest in </a:t>
            </a:r>
            <a:endParaRPr lang="en-GB" sz="2200" dirty="0" smtClean="0">
              <a:solidFill>
                <a:srgbClr val="16150C"/>
              </a:solidFill>
            </a:endParaRPr>
          </a:p>
          <a:p>
            <a:r>
              <a:rPr lang="en-GB" sz="2200" dirty="0" smtClean="0">
                <a:solidFill>
                  <a:srgbClr val="16150C"/>
                </a:solidFill>
              </a:rPr>
              <a:t>ECO TRADE AND INVESTMENT LTD</a:t>
            </a:r>
          </a:p>
          <a:p>
            <a:r>
              <a:rPr lang="en-GB" sz="2200" dirty="0">
                <a:solidFill>
                  <a:srgbClr val="16150C"/>
                </a:solidFill>
              </a:rPr>
              <a:t>a</a:t>
            </a:r>
            <a:r>
              <a:rPr lang="en-GB" sz="2200" dirty="0" smtClean="0">
                <a:solidFill>
                  <a:srgbClr val="16150C"/>
                </a:solidFill>
              </a:rPr>
              <a:t>nd look </a:t>
            </a:r>
            <a:r>
              <a:rPr lang="en-GB" sz="2200" dirty="0">
                <a:solidFill>
                  <a:srgbClr val="16150C"/>
                </a:solidFill>
              </a:rPr>
              <a:t>forward to working with </a:t>
            </a:r>
            <a:r>
              <a:rPr lang="en-GB" sz="2200" dirty="0" smtClean="0">
                <a:solidFill>
                  <a:srgbClr val="16150C"/>
                </a:solidFill>
              </a:rPr>
              <a:t>you!</a:t>
            </a:r>
          </a:p>
          <a:p>
            <a:endParaRPr lang="en-GB" sz="2200" dirty="0" smtClean="0">
              <a:solidFill>
                <a:srgbClr val="16150C"/>
              </a:solidFill>
            </a:endParaRPr>
          </a:p>
          <a:p>
            <a:pPr algn="l"/>
            <a:r>
              <a:rPr lang="en-GB" sz="2200" dirty="0" smtClean="0">
                <a:solidFill>
                  <a:srgbClr val="16150C"/>
                </a:solidFill>
              </a:rPr>
              <a:t>Please do not hesitate to contact us:</a:t>
            </a:r>
          </a:p>
          <a:p>
            <a:r>
              <a:rPr lang="en-GB" sz="1800" dirty="0">
                <a:solidFill>
                  <a:srgbClr val="16150C"/>
                </a:solidFill>
              </a:rPr>
              <a:t>22 Hastings </a:t>
            </a:r>
            <a:r>
              <a:rPr lang="en-GB" sz="1800" dirty="0" smtClean="0">
                <a:solidFill>
                  <a:srgbClr val="16150C"/>
                </a:solidFill>
              </a:rPr>
              <a:t>Street, London, SE18 6SY, United Kingdom</a:t>
            </a:r>
          </a:p>
          <a:p>
            <a:r>
              <a:rPr lang="en-GB" sz="1800" dirty="0" smtClean="0">
                <a:solidFill>
                  <a:srgbClr val="16150C"/>
                </a:solidFill>
              </a:rPr>
              <a:t>Contact Person: Ms Asta Pravilonyte</a:t>
            </a:r>
            <a:endParaRPr lang="en-GB" sz="1800" dirty="0">
              <a:solidFill>
                <a:srgbClr val="16150C"/>
              </a:solidFill>
            </a:endParaRPr>
          </a:p>
          <a:p>
            <a:r>
              <a:rPr lang="en-GB" sz="1800" dirty="0">
                <a:solidFill>
                  <a:srgbClr val="16150C"/>
                </a:solidFill>
              </a:rPr>
              <a:t>Email: </a:t>
            </a:r>
            <a:r>
              <a:rPr lang="en-GB" sz="1800" u="sng" dirty="0">
                <a:hlinkClick r:id="rId3"/>
              </a:rPr>
              <a:t>info@ecotradeandinvestment.com</a:t>
            </a:r>
            <a:endParaRPr lang="en-GB" sz="1800" dirty="0"/>
          </a:p>
          <a:p>
            <a:r>
              <a:rPr lang="en-GB" sz="1800" dirty="0">
                <a:solidFill>
                  <a:srgbClr val="16150C"/>
                </a:solidFill>
              </a:rPr>
              <a:t>T: +44 (0) </a:t>
            </a:r>
            <a:r>
              <a:rPr lang="en-GB" sz="1800" dirty="0" smtClean="0">
                <a:solidFill>
                  <a:srgbClr val="16150C"/>
                </a:solidFill>
              </a:rPr>
              <a:t>2083166205</a:t>
            </a:r>
          </a:p>
          <a:p>
            <a:endParaRPr lang="en-GB" sz="1800" dirty="0">
              <a:solidFill>
                <a:srgbClr val="16150C"/>
              </a:solidFill>
            </a:endParaRPr>
          </a:p>
          <a:p>
            <a:pPr algn="l"/>
            <a:r>
              <a:rPr lang="en-GB" sz="2000" dirty="0" smtClean="0">
                <a:solidFill>
                  <a:srgbClr val="16150C"/>
                </a:solidFill>
              </a:rPr>
              <a:t>And leave your comments </a:t>
            </a:r>
            <a:r>
              <a:rPr lang="en-GB" sz="2000" dirty="0">
                <a:solidFill>
                  <a:srgbClr val="16150C"/>
                </a:solidFill>
              </a:rPr>
              <a:t>on how we </a:t>
            </a:r>
            <a:r>
              <a:rPr lang="en-GB" sz="2000" dirty="0" smtClean="0">
                <a:solidFill>
                  <a:srgbClr val="16150C"/>
                </a:solidFill>
              </a:rPr>
              <a:t>do on our guestbook: </a:t>
            </a:r>
            <a:r>
              <a:rPr lang="en-GB" sz="1800" dirty="0" smtClean="0">
                <a:hlinkClick r:id="rId4"/>
              </a:rPr>
              <a:t>http://www.ecotradeandinvestment.com/Guestbook.html</a:t>
            </a:r>
            <a:endParaRPr lang="en-GB" sz="1800" dirty="0" smtClean="0">
              <a:solidFill>
                <a:srgbClr val="16150C"/>
              </a:solidFill>
            </a:endParaRPr>
          </a:p>
          <a:p>
            <a:pPr algn="l"/>
            <a:endParaRPr lang="en-GB" sz="1400" dirty="0" smtClean="0">
              <a:solidFill>
                <a:srgbClr val="16150C"/>
              </a:solidFill>
            </a:endParaRPr>
          </a:p>
        </p:txBody>
      </p:sp>
      <p:pic>
        <p:nvPicPr>
          <p:cNvPr id="1026" name="Picture 2" descr="C:\Users\Asta\Pictures\eco\eco logo 1.jpg"/>
          <p:cNvPicPr>
            <a:picLocks noChangeAspect="1" noChangeArrowheads="1"/>
          </p:cNvPicPr>
          <p:nvPr/>
        </p:nvPicPr>
        <p:blipFill>
          <a:blip r:embed="rId5" cstate="print"/>
          <a:srcRect/>
          <a:stretch>
            <a:fillRect/>
          </a:stretch>
        </p:blipFill>
        <p:spPr bwMode="auto">
          <a:xfrm>
            <a:off x="0" y="0"/>
            <a:ext cx="4110618" cy="1656184"/>
          </a:xfrm>
          <a:prstGeom prst="rect">
            <a:avLst/>
          </a:prstGeom>
          <a:noFill/>
        </p:spPr>
      </p:pic>
      <p:pic>
        <p:nvPicPr>
          <p:cNvPr id="9" name="ecx_x0000_i1025" descr="Facebook-Icon.png">
            <a:hlinkClick r:id="rId6"/>
          </p:cNvPr>
          <p:cNvPicPr/>
          <p:nvPr/>
        </p:nvPicPr>
        <p:blipFill>
          <a:blip r:embed="rId7" cstate="print"/>
          <a:srcRect/>
          <a:stretch>
            <a:fillRect/>
          </a:stretch>
        </p:blipFill>
        <p:spPr bwMode="auto">
          <a:xfrm>
            <a:off x="7596336" y="548680"/>
            <a:ext cx="360040" cy="338708"/>
          </a:xfrm>
          <a:prstGeom prst="rect">
            <a:avLst/>
          </a:prstGeom>
          <a:noFill/>
          <a:ln w="9525">
            <a:noFill/>
            <a:miter lim="800000"/>
            <a:headEnd/>
            <a:tailEnd/>
          </a:ln>
        </p:spPr>
      </p:pic>
      <p:pic>
        <p:nvPicPr>
          <p:cNvPr id="10" name="ecx_x0000_i1026" descr="Twitter-Icon.png">
            <a:hlinkClick r:id="rId8" tgtFrame="_blank" tooltip="&quot;Mix Twitter&quot;"/>
          </p:cNvPr>
          <p:cNvPicPr/>
          <p:nvPr/>
        </p:nvPicPr>
        <p:blipFill>
          <a:blip r:embed="rId9" cstate="print"/>
          <a:srcRect/>
          <a:stretch>
            <a:fillRect/>
          </a:stretch>
        </p:blipFill>
        <p:spPr bwMode="auto">
          <a:xfrm>
            <a:off x="8028384" y="548680"/>
            <a:ext cx="360040" cy="349374"/>
          </a:xfrm>
          <a:prstGeom prst="rect">
            <a:avLst/>
          </a:prstGeom>
          <a:noFill/>
          <a:ln w="9525">
            <a:noFill/>
            <a:miter lim="800000"/>
            <a:headEnd/>
            <a:tailEnd/>
          </a:ln>
        </p:spPr>
      </p:pic>
      <p:pic>
        <p:nvPicPr>
          <p:cNvPr id="11" name="ecx_x0000_i1027" descr="Linkedin-Icon.png">
            <a:hlinkClick r:id="rId10" tgtFrame="_blank" tooltip="&quot;Mix LinkedIn&quot;"/>
          </p:cNvPr>
          <p:cNvPicPr/>
          <p:nvPr/>
        </p:nvPicPr>
        <p:blipFill>
          <a:blip r:embed="rId11" cstate="print"/>
          <a:srcRect/>
          <a:stretch>
            <a:fillRect/>
          </a:stretch>
        </p:blipFill>
        <p:spPr bwMode="auto">
          <a:xfrm>
            <a:off x="8460432" y="548680"/>
            <a:ext cx="385886" cy="349374"/>
          </a:xfrm>
          <a:prstGeom prst="rect">
            <a:avLst/>
          </a:prstGeom>
          <a:noFill/>
          <a:ln w="9525">
            <a:noFill/>
            <a:miter lim="800000"/>
            <a:headEnd/>
            <a:tailEnd/>
          </a:ln>
        </p:spPr>
      </p:pic>
      <p:sp>
        <p:nvSpPr>
          <p:cNvPr id="13" name="Rectangle 12"/>
          <p:cNvSpPr/>
          <p:nvPr/>
        </p:nvSpPr>
        <p:spPr>
          <a:xfrm>
            <a:off x="6228184" y="548680"/>
            <a:ext cx="1213987" cy="369332"/>
          </a:xfrm>
          <a:prstGeom prst="rect">
            <a:avLst/>
          </a:prstGeom>
        </p:spPr>
        <p:txBody>
          <a:bodyPr wrap="none">
            <a:spAutoFit/>
          </a:bodyPr>
          <a:lstStyle/>
          <a:p>
            <a:r>
              <a:rPr lang="en-GB" i="1" dirty="0" smtClean="0">
                <a:solidFill>
                  <a:schemeClr val="bg2">
                    <a:lumMod val="10000"/>
                  </a:schemeClr>
                </a:solidFill>
              </a:rPr>
              <a:t>   Follow us</a:t>
            </a:r>
            <a:endParaRPr lang="en-GB" dirty="0">
              <a:solidFill>
                <a:schemeClr val="bg2">
                  <a:lumMod val="10000"/>
                </a:schemeClr>
              </a:solidFill>
            </a:endParaRPr>
          </a:p>
        </p:txBody>
      </p:sp>
      <p:sp>
        <p:nvSpPr>
          <p:cNvPr id="16" name="Subtitle 2"/>
          <p:cNvSpPr txBox="1">
            <a:spLocks/>
          </p:cNvSpPr>
          <p:nvPr/>
        </p:nvSpPr>
        <p:spPr>
          <a:xfrm>
            <a:off x="0" y="4365104"/>
            <a:ext cx="3059832" cy="1872208"/>
          </a:xfrm>
          <a:prstGeom prst="rect">
            <a:avLst/>
          </a:prstGeom>
          <a:gradFill flip="none" rotWithShape="1">
            <a:gsLst>
              <a:gs pos="0">
                <a:srgbClr val="FFEFD1">
                  <a:alpha val="30000"/>
                </a:srgbClr>
              </a:gs>
              <a:gs pos="100000">
                <a:srgbClr val="F0EBD5"/>
              </a:gs>
              <a:gs pos="100000">
                <a:srgbClr val="D1C39F"/>
              </a:gs>
            </a:gsLst>
            <a:lin ang="6000000" scaled="0"/>
            <a:tileRect/>
          </a:gra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GB" sz="3200" b="1" dirty="0" smtClean="0">
                <a:solidFill>
                  <a:schemeClr val="bg2">
                    <a:lumMod val="10000"/>
                  </a:schemeClr>
                </a:solidFill>
              </a:rPr>
              <a:t>Communication </a:t>
            </a:r>
            <a:endParaRPr kumimoji="0" lang="en-GB" sz="3200" b="1" i="0" u="none" strike="noStrike" kern="1200" cap="none" spc="0" normalizeH="0" baseline="0" noProof="0" dirty="0" smtClean="0">
              <a:ln>
                <a:noFill/>
              </a:ln>
              <a:solidFill>
                <a:schemeClr val="bg2">
                  <a:lumMod val="10000"/>
                </a:schemeClr>
              </a:solidFill>
              <a:effectLst/>
              <a:uLnTx/>
              <a:uFillTx/>
              <a:latin typeface="+mn-lt"/>
              <a:ea typeface="+mn-ea"/>
              <a:cs typeface="+mn-cs"/>
            </a:endParaRPr>
          </a:p>
        </p:txBody>
      </p:sp>
      <p:sp>
        <p:nvSpPr>
          <p:cNvPr id="12" name="Slide Number Placeholder 11"/>
          <p:cNvSpPr>
            <a:spLocks noGrp="1"/>
          </p:cNvSpPr>
          <p:nvPr>
            <p:ph type="sldNum" sz="quarter" idx="12"/>
          </p:nvPr>
        </p:nvSpPr>
        <p:spPr/>
        <p:txBody>
          <a:bodyPr/>
          <a:lstStyle/>
          <a:p>
            <a:fld id="{F22B22F3-4D96-41C7-8973-72068B8D3AA7}" type="slidenum">
              <a:rPr lang="en-GB" smtClean="0"/>
              <a:t>8</a:t>
            </a:fld>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TotalTime>
  <Words>732</Words>
  <Application>Microsoft Office PowerPoint</Application>
  <PresentationFormat>On-screen Show (4:3)</PresentationFormat>
  <Paragraphs>90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www.ecotradeandinvestment.com                                                                                            </vt:lpstr>
      <vt:lpstr>                                                                                      www.ecotradeandinvestment.com                                                                                            </vt:lpstr>
      <vt:lpstr>                                                                                      www.ecotradeandinvestment.com                                                                                            </vt:lpstr>
      <vt:lpstr>                                                                                      www.ecotradeandinvestment.com                                                                                            </vt:lpstr>
      <vt:lpstr>                                                                                      www.ecotradeandinvestment.com                                                                                            </vt:lpstr>
      <vt:lpstr>                                                                                      www.ecotradeandinvestment.com                                                                                            </vt:lpstr>
      <vt:lpstr>                                                                                      www.ecotradeandinvestment.com                                                                                            </vt:lpstr>
      <vt:lpstr>                                                                                      www.ecotradeandinvestment.com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Asta</dc:creator>
  <cp:lastModifiedBy>Asta</cp:lastModifiedBy>
  <cp:revision>19</cp:revision>
  <dcterms:created xsi:type="dcterms:W3CDTF">2012-09-22T12:14:00Z</dcterms:created>
  <dcterms:modified xsi:type="dcterms:W3CDTF">2012-09-22T14:46:52Z</dcterms:modified>
</cp:coreProperties>
</file>